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4"/>
  </p:notesMasterIdLst>
  <p:sldIdLst>
    <p:sldId id="258" r:id="rId5"/>
    <p:sldId id="259" r:id="rId6"/>
    <p:sldId id="283" r:id="rId7"/>
    <p:sldId id="315" r:id="rId8"/>
    <p:sldId id="284" r:id="rId9"/>
    <p:sldId id="285" r:id="rId10"/>
    <p:sldId id="286" r:id="rId11"/>
    <p:sldId id="287" r:id="rId12"/>
    <p:sldId id="288" r:id="rId13"/>
    <p:sldId id="275" r:id="rId14"/>
    <p:sldId id="289" r:id="rId15"/>
    <p:sldId id="277" r:id="rId16"/>
    <p:sldId id="278" r:id="rId17"/>
    <p:sldId id="316" r:id="rId18"/>
    <p:sldId id="260" r:id="rId19"/>
    <p:sldId id="281" r:id="rId20"/>
    <p:sldId id="321" r:id="rId21"/>
    <p:sldId id="297" r:id="rId22"/>
    <p:sldId id="298" r:id="rId23"/>
    <p:sldId id="319" r:id="rId24"/>
    <p:sldId id="318" r:id="rId25"/>
    <p:sldId id="303" r:id="rId26"/>
    <p:sldId id="292" r:id="rId27"/>
    <p:sldId id="320" r:id="rId28"/>
    <p:sldId id="313" r:id="rId29"/>
    <p:sldId id="305" r:id="rId30"/>
    <p:sldId id="306" r:id="rId31"/>
    <p:sldId id="314"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78303" autoAdjust="0"/>
  </p:normalViewPr>
  <p:slideViewPr>
    <p:cSldViewPr snapToGrid="0">
      <p:cViewPr varScale="1">
        <p:scale>
          <a:sx n="68" d="100"/>
          <a:sy n="68" d="100"/>
        </p:scale>
        <p:origin x="117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D226D-B0EA-485A-BEDA-99E5C5C00231}"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572BA-AE59-4479-AEDB-0DC68B22B918}" type="slidenum">
              <a:rPr lang="en-US" smtClean="0"/>
              <a:t>‹#›</a:t>
            </a:fld>
            <a:endParaRPr lang="en-US"/>
          </a:p>
        </p:txBody>
      </p:sp>
    </p:spTree>
    <p:extLst>
      <p:ext uri="{BB962C8B-B14F-4D97-AF65-F5344CB8AC3E}">
        <p14:creationId xmlns:p14="http://schemas.microsoft.com/office/powerpoint/2010/main" val="204207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319EB-7014-448D-BA0A-22F156CFA2BF}" type="slidenum">
              <a:rPr lang="en-US" smtClean="0"/>
              <a:t>1</a:t>
            </a:fld>
            <a:endParaRPr lang="en-US"/>
          </a:p>
        </p:txBody>
      </p:sp>
    </p:spTree>
    <p:extLst>
      <p:ext uri="{BB962C8B-B14F-4D97-AF65-F5344CB8AC3E}">
        <p14:creationId xmlns:p14="http://schemas.microsoft.com/office/powerpoint/2010/main" val="379467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44">
              <a:defRPr sz="2400">
                <a:solidFill>
                  <a:schemeClr val="tx1"/>
                </a:solidFill>
                <a:latin typeface="Arial" charset="0"/>
              </a:defRPr>
            </a:lvl1pPr>
            <a:lvl2pPr marL="757066" indent="-291179" defTabSz="938244">
              <a:defRPr sz="2400">
                <a:solidFill>
                  <a:schemeClr val="tx1"/>
                </a:solidFill>
                <a:latin typeface="Arial" charset="0"/>
              </a:defRPr>
            </a:lvl2pPr>
            <a:lvl3pPr marL="1164717" indent="-232943" defTabSz="938244">
              <a:defRPr sz="2400">
                <a:solidFill>
                  <a:schemeClr val="tx1"/>
                </a:solidFill>
                <a:latin typeface="Arial" charset="0"/>
              </a:defRPr>
            </a:lvl3pPr>
            <a:lvl4pPr marL="1630604" indent="-232943" defTabSz="938244">
              <a:defRPr sz="2400">
                <a:solidFill>
                  <a:schemeClr val="tx1"/>
                </a:solidFill>
                <a:latin typeface="Arial" charset="0"/>
              </a:defRPr>
            </a:lvl4pPr>
            <a:lvl5pPr marL="2096491" indent="-232943" defTabSz="938244">
              <a:defRPr sz="2400">
                <a:solidFill>
                  <a:schemeClr val="tx1"/>
                </a:solidFill>
                <a:latin typeface="Arial" charset="0"/>
              </a:defRPr>
            </a:lvl5pPr>
            <a:lvl6pPr marL="2562377" indent="-232943" defTabSz="938244" eaLnBrk="0" fontAlgn="base" hangingPunct="0">
              <a:spcBef>
                <a:spcPct val="0"/>
              </a:spcBef>
              <a:spcAft>
                <a:spcPct val="0"/>
              </a:spcAft>
              <a:defRPr sz="2400">
                <a:solidFill>
                  <a:schemeClr val="tx1"/>
                </a:solidFill>
                <a:latin typeface="Arial" charset="0"/>
              </a:defRPr>
            </a:lvl6pPr>
            <a:lvl7pPr marL="3028264" indent="-232943" defTabSz="938244" eaLnBrk="0" fontAlgn="base" hangingPunct="0">
              <a:spcBef>
                <a:spcPct val="0"/>
              </a:spcBef>
              <a:spcAft>
                <a:spcPct val="0"/>
              </a:spcAft>
              <a:defRPr sz="2400">
                <a:solidFill>
                  <a:schemeClr val="tx1"/>
                </a:solidFill>
                <a:latin typeface="Arial" charset="0"/>
              </a:defRPr>
            </a:lvl7pPr>
            <a:lvl8pPr marL="3494151" indent="-232943" defTabSz="938244" eaLnBrk="0" fontAlgn="base" hangingPunct="0">
              <a:spcBef>
                <a:spcPct val="0"/>
              </a:spcBef>
              <a:spcAft>
                <a:spcPct val="0"/>
              </a:spcAft>
              <a:defRPr sz="2400">
                <a:solidFill>
                  <a:schemeClr val="tx1"/>
                </a:solidFill>
                <a:latin typeface="Arial" charset="0"/>
              </a:defRPr>
            </a:lvl8pPr>
            <a:lvl9pPr marL="3960038" indent="-232943" defTabSz="938244" eaLnBrk="0" fontAlgn="base" hangingPunct="0">
              <a:spcBef>
                <a:spcPct val="0"/>
              </a:spcBef>
              <a:spcAft>
                <a:spcPct val="0"/>
              </a:spcAft>
              <a:defRPr sz="2400">
                <a:solidFill>
                  <a:schemeClr val="tx1"/>
                </a:solidFill>
                <a:latin typeface="Arial" charset="0"/>
              </a:defRPr>
            </a:lvl9pPr>
          </a:lstStyle>
          <a:p>
            <a:fld id="{EE8CEB91-C3D1-4DC8-A145-8CDDBE2C3B97}" type="slidenum">
              <a:rPr lang="en-US" altLang="en-US" sz="1200">
                <a:latin typeface="Times" pitchFamily="18" charset="0"/>
              </a:rPr>
              <a:pPr/>
              <a:t>12</a:t>
            </a:fld>
            <a:endParaRPr lang="en-US" altLang="en-US" sz="1200">
              <a:latin typeface="Times" pitchFamily="18" charset="0"/>
            </a:endParaRPr>
          </a:p>
        </p:txBody>
      </p:sp>
    </p:spTree>
    <p:extLst>
      <p:ext uri="{BB962C8B-B14F-4D97-AF65-F5344CB8AC3E}">
        <p14:creationId xmlns:p14="http://schemas.microsoft.com/office/powerpoint/2010/main" val="373062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60839" y="8978452"/>
            <a:ext cx="3105348"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24" tIns="47362" rIns="94724" bIns="47362" anchor="b"/>
          <a:lstStyle>
            <a:lvl1pPr defTabSz="930275">
              <a:defRPr sz="2400">
                <a:solidFill>
                  <a:schemeClr val="tx1"/>
                </a:solidFill>
                <a:latin typeface="Arial" charset="0"/>
              </a:defRPr>
            </a:lvl1pPr>
            <a:lvl2pPr marL="742950" indent="-285750" defTabSz="930275">
              <a:defRPr sz="2400">
                <a:solidFill>
                  <a:schemeClr val="tx1"/>
                </a:solidFill>
                <a:latin typeface="Arial" charset="0"/>
              </a:defRPr>
            </a:lvl2pPr>
            <a:lvl3pPr marL="1143000" indent="-228600" defTabSz="930275">
              <a:defRPr sz="2400">
                <a:solidFill>
                  <a:schemeClr val="tx1"/>
                </a:solidFill>
                <a:latin typeface="Arial" charset="0"/>
              </a:defRPr>
            </a:lvl3pPr>
            <a:lvl4pPr marL="1600200" indent="-228600" defTabSz="930275">
              <a:defRPr sz="2400">
                <a:solidFill>
                  <a:schemeClr val="tx1"/>
                </a:solidFill>
                <a:latin typeface="Arial" charset="0"/>
              </a:defRPr>
            </a:lvl4pPr>
            <a:lvl5pPr marL="2057400" indent="-228600" defTabSz="930275">
              <a:defRPr sz="2400">
                <a:solidFill>
                  <a:schemeClr val="tx1"/>
                </a:solidFill>
                <a:latin typeface="Arial" charset="0"/>
              </a:defRPr>
            </a:lvl5pPr>
            <a:lvl6pPr marL="2514600" indent="-228600" defTabSz="930275" eaLnBrk="0" fontAlgn="base" hangingPunct="0">
              <a:spcBef>
                <a:spcPct val="0"/>
              </a:spcBef>
              <a:spcAft>
                <a:spcPct val="0"/>
              </a:spcAft>
              <a:defRPr sz="2400">
                <a:solidFill>
                  <a:schemeClr val="tx1"/>
                </a:solidFill>
                <a:latin typeface="Arial" charset="0"/>
              </a:defRPr>
            </a:lvl6pPr>
            <a:lvl7pPr marL="2971800" indent="-228600" defTabSz="930275" eaLnBrk="0" fontAlgn="base" hangingPunct="0">
              <a:spcBef>
                <a:spcPct val="0"/>
              </a:spcBef>
              <a:spcAft>
                <a:spcPct val="0"/>
              </a:spcAft>
              <a:defRPr sz="2400">
                <a:solidFill>
                  <a:schemeClr val="tx1"/>
                </a:solidFill>
                <a:latin typeface="Arial" charset="0"/>
              </a:defRPr>
            </a:lvl7pPr>
            <a:lvl8pPr marL="3429000" indent="-228600" defTabSz="930275" eaLnBrk="0" fontAlgn="base" hangingPunct="0">
              <a:spcBef>
                <a:spcPct val="0"/>
              </a:spcBef>
              <a:spcAft>
                <a:spcPct val="0"/>
              </a:spcAft>
              <a:defRPr sz="2400">
                <a:solidFill>
                  <a:schemeClr val="tx1"/>
                </a:solidFill>
                <a:latin typeface="Arial" charset="0"/>
              </a:defRPr>
            </a:lvl8pPr>
            <a:lvl9pPr marL="3886200" indent="-228600" defTabSz="930275" eaLnBrk="0" fontAlgn="base" hangingPunct="0">
              <a:spcBef>
                <a:spcPct val="0"/>
              </a:spcBef>
              <a:spcAft>
                <a:spcPct val="0"/>
              </a:spcAft>
              <a:defRPr sz="2400">
                <a:solidFill>
                  <a:schemeClr val="tx1"/>
                </a:solidFill>
                <a:latin typeface="Arial" charset="0"/>
              </a:defRPr>
            </a:lvl9pPr>
          </a:lstStyle>
          <a:p>
            <a:pPr algn="r"/>
            <a:fld id="{102CE827-F1AE-4481-96F5-F63808E76BC0}" type="slidenum">
              <a:rPr lang="en-US" altLang="en-US" sz="1200">
                <a:latin typeface="Times" pitchFamily="18" charset="0"/>
              </a:rPr>
              <a:pPr algn="r"/>
              <a:t>13</a:t>
            </a:fld>
            <a:endParaRPr lang="en-US" altLang="en-US" sz="1200">
              <a:latin typeface="Times" pitchFamily="18" charset="0"/>
            </a:endParaRPr>
          </a:p>
        </p:txBody>
      </p:sp>
      <p:sp>
        <p:nvSpPr>
          <p:cNvPr id="41987" name="Rectangle 2"/>
          <p:cNvSpPr>
            <a:spLocks noGrp="1" noRot="1" noChangeAspect="1" noChangeArrowheads="1" noTextEdit="1"/>
          </p:cNvSpPr>
          <p:nvPr>
            <p:ph type="sldImg"/>
          </p:nvPr>
        </p:nvSpPr>
        <p:spPr>
          <a:xfrm>
            <a:off x="433388" y="708025"/>
            <a:ext cx="6302375" cy="3544888"/>
          </a:xfrm>
          <a:ln/>
        </p:spPr>
      </p:sp>
      <p:sp>
        <p:nvSpPr>
          <p:cNvPr id="41988" name="Rectangle 3"/>
          <p:cNvSpPr>
            <a:spLocks noGrp="1" noChangeArrowheads="1"/>
          </p:cNvSpPr>
          <p:nvPr>
            <p:ph type="body" idx="1"/>
          </p:nvPr>
        </p:nvSpPr>
        <p:spPr>
          <a:xfrm>
            <a:off x="716619" y="4490033"/>
            <a:ext cx="5732949"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endParaRPr lang="en-US" altLang="en-US" dirty="0">
              <a:latin typeface="Times" pitchFamily="18" charset="0"/>
            </a:endParaRPr>
          </a:p>
        </p:txBody>
      </p:sp>
    </p:spTree>
    <p:extLst>
      <p:ext uri="{BB962C8B-B14F-4D97-AF65-F5344CB8AC3E}">
        <p14:creationId xmlns:p14="http://schemas.microsoft.com/office/powerpoint/2010/main" val="64652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15</a:t>
            </a:fld>
            <a:endParaRPr lang="en-US"/>
          </a:p>
        </p:txBody>
      </p:sp>
    </p:spTree>
    <p:extLst>
      <p:ext uri="{BB962C8B-B14F-4D97-AF65-F5344CB8AC3E}">
        <p14:creationId xmlns:p14="http://schemas.microsoft.com/office/powerpoint/2010/main" val="366041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16</a:t>
            </a:fld>
            <a:endParaRPr lang="en-US"/>
          </a:p>
        </p:txBody>
      </p:sp>
    </p:spTree>
    <p:extLst>
      <p:ext uri="{BB962C8B-B14F-4D97-AF65-F5344CB8AC3E}">
        <p14:creationId xmlns:p14="http://schemas.microsoft.com/office/powerpoint/2010/main" val="331195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17</a:t>
            </a:fld>
            <a:endParaRPr lang="en-US"/>
          </a:p>
        </p:txBody>
      </p:sp>
    </p:spTree>
    <p:extLst>
      <p:ext uri="{BB962C8B-B14F-4D97-AF65-F5344CB8AC3E}">
        <p14:creationId xmlns:p14="http://schemas.microsoft.com/office/powerpoint/2010/main" val="240442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pPr eaLnBrk="1" hangingPunct="1"/>
            <a:endParaRPr lang="en-US" b="1" dirty="0">
              <a:latin typeface="Times" pitchFamily="18" charset="0"/>
            </a:endParaRPr>
          </a:p>
        </p:txBody>
      </p:sp>
      <p:sp>
        <p:nvSpPr>
          <p:cNvPr id="65539" name="Slide Number Placeholder 3"/>
          <p:cNvSpPr>
            <a:spLocks noGrp="1"/>
          </p:cNvSpPr>
          <p:nvPr>
            <p:ph type="sldNum" sz="quarter" idx="5"/>
          </p:nvPr>
        </p:nvSpPr>
        <p:spPr>
          <a:noFill/>
          <a:ln>
            <a:miter lim="800000"/>
            <a:headEnd/>
            <a:tailEnd/>
          </a:ln>
        </p:spPr>
        <p:txBody>
          <a:bodyPr/>
          <a:lstStyle/>
          <a:p>
            <a:fld id="{F26857FA-2B4E-4CDF-B2C9-7F1439A58530}" type="slidenum">
              <a:rPr lang="en-US" smtClean="0">
                <a:latin typeface="Times" pitchFamily="18" charset="0"/>
              </a:rPr>
              <a:pPr/>
              <a:t>18</a:t>
            </a:fld>
            <a:endParaRPr lang="en-US">
              <a:latin typeface="Times" pitchFamily="18" charset="0"/>
            </a:endParaRPr>
          </a:p>
        </p:txBody>
      </p:sp>
    </p:spTree>
    <p:extLst>
      <p:ext uri="{BB962C8B-B14F-4D97-AF65-F5344CB8AC3E}">
        <p14:creationId xmlns:p14="http://schemas.microsoft.com/office/powerpoint/2010/main" val="141680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19</a:t>
            </a:fld>
            <a:endParaRPr lang="en-US"/>
          </a:p>
        </p:txBody>
      </p:sp>
    </p:spTree>
    <p:extLst>
      <p:ext uri="{BB962C8B-B14F-4D97-AF65-F5344CB8AC3E}">
        <p14:creationId xmlns:p14="http://schemas.microsoft.com/office/powerpoint/2010/main" val="6266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20</a:t>
            </a:fld>
            <a:endParaRPr lang="en-US"/>
          </a:p>
        </p:txBody>
      </p:sp>
    </p:spTree>
    <p:extLst>
      <p:ext uri="{BB962C8B-B14F-4D97-AF65-F5344CB8AC3E}">
        <p14:creationId xmlns:p14="http://schemas.microsoft.com/office/powerpoint/2010/main" val="297128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21</a:t>
            </a:fld>
            <a:endParaRPr lang="en-US"/>
          </a:p>
        </p:txBody>
      </p:sp>
    </p:spTree>
    <p:extLst>
      <p:ext uri="{BB962C8B-B14F-4D97-AF65-F5344CB8AC3E}">
        <p14:creationId xmlns:p14="http://schemas.microsoft.com/office/powerpoint/2010/main" val="200092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23</a:t>
            </a:fld>
            <a:endParaRPr lang="en-US"/>
          </a:p>
        </p:txBody>
      </p:sp>
    </p:spTree>
    <p:extLst>
      <p:ext uri="{BB962C8B-B14F-4D97-AF65-F5344CB8AC3E}">
        <p14:creationId xmlns:p14="http://schemas.microsoft.com/office/powerpoint/2010/main" val="264311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3</a:t>
            </a:fld>
            <a:endParaRPr lang="en-US"/>
          </a:p>
        </p:txBody>
      </p:sp>
    </p:spTree>
    <p:extLst>
      <p:ext uri="{BB962C8B-B14F-4D97-AF65-F5344CB8AC3E}">
        <p14:creationId xmlns:p14="http://schemas.microsoft.com/office/powerpoint/2010/main" val="83052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25</a:t>
            </a:fld>
            <a:endParaRPr lang="en-US"/>
          </a:p>
        </p:txBody>
      </p:sp>
    </p:spTree>
    <p:extLst>
      <p:ext uri="{BB962C8B-B14F-4D97-AF65-F5344CB8AC3E}">
        <p14:creationId xmlns:p14="http://schemas.microsoft.com/office/powerpoint/2010/main" val="1368260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572BA-AE59-4479-AEDB-0DC68B22B918}" type="slidenum">
              <a:rPr lang="en-US" smtClean="0"/>
              <a:t>26</a:t>
            </a:fld>
            <a:endParaRPr lang="en-US"/>
          </a:p>
        </p:txBody>
      </p:sp>
    </p:spTree>
    <p:extLst>
      <p:ext uri="{BB962C8B-B14F-4D97-AF65-F5344CB8AC3E}">
        <p14:creationId xmlns:p14="http://schemas.microsoft.com/office/powerpoint/2010/main" val="20536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8574" indent="-295605" eaLnBrk="0" hangingPunct="0">
              <a:defRPr>
                <a:solidFill>
                  <a:schemeClr val="tx1"/>
                </a:solidFill>
                <a:latin typeface="Arial" charset="0"/>
              </a:defRPr>
            </a:lvl2pPr>
            <a:lvl3pPr marL="1182421" indent="-236484" eaLnBrk="0" hangingPunct="0">
              <a:defRPr>
                <a:solidFill>
                  <a:schemeClr val="tx1"/>
                </a:solidFill>
                <a:latin typeface="Arial" charset="0"/>
              </a:defRPr>
            </a:lvl3pPr>
            <a:lvl4pPr marL="1655389" indent="-236484" eaLnBrk="0" hangingPunct="0">
              <a:defRPr>
                <a:solidFill>
                  <a:schemeClr val="tx1"/>
                </a:solidFill>
                <a:latin typeface="Arial" charset="0"/>
              </a:defRPr>
            </a:lvl4pPr>
            <a:lvl5pPr marL="2128357" indent="-236484" eaLnBrk="0" hangingPunct="0">
              <a:defRPr>
                <a:solidFill>
                  <a:schemeClr val="tx1"/>
                </a:solidFill>
                <a:latin typeface="Arial" charset="0"/>
              </a:defRPr>
            </a:lvl5pPr>
            <a:lvl6pPr marL="2601326" indent="-236484" eaLnBrk="0" fontAlgn="base" hangingPunct="0">
              <a:spcBef>
                <a:spcPct val="0"/>
              </a:spcBef>
              <a:spcAft>
                <a:spcPct val="0"/>
              </a:spcAft>
              <a:defRPr>
                <a:solidFill>
                  <a:schemeClr val="tx1"/>
                </a:solidFill>
                <a:latin typeface="Arial" charset="0"/>
              </a:defRPr>
            </a:lvl6pPr>
            <a:lvl7pPr marL="3074293" indent="-236484" eaLnBrk="0" fontAlgn="base" hangingPunct="0">
              <a:spcBef>
                <a:spcPct val="0"/>
              </a:spcBef>
              <a:spcAft>
                <a:spcPct val="0"/>
              </a:spcAft>
              <a:defRPr>
                <a:solidFill>
                  <a:schemeClr val="tx1"/>
                </a:solidFill>
                <a:latin typeface="Arial" charset="0"/>
              </a:defRPr>
            </a:lvl7pPr>
            <a:lvl8pPr marL="3547262" indent="-236484" eaLnBrk="0" fontAlgn="base" hangingPunct="0">
              <a:spcBef>
                <a:spcPct val="0"/>
              </a:spcBef>
              <a:spcAft>
                <a:spcPct val="0"/>
              </a:spcAft>
              <a:defRPr>
                <a:solidFill>
                  <a:schemeClr val="tx1"/>
                </a:solidFill>
                <a:latin typeface="Arial" charset="0"/>
              </a:defRPr>
            </a:lvl8pPr>
            <a:lvl9pPr marL="4020230" indent="-236484" eaLnBrk="0" fontAlgn="base" hangingPunct="0">
              <a:spcBef>
                <a:spcPct val="0"/>
              </a:spcBef>
              <a:spcAft>
                <a:spcPct val="0"/>
              </a:spcAft>
              <a:defRPr>
                <a:solidFill>
                  <a:schemeClr val="tx1"/>
                </a:solidFill>
                <a:latin typeface="Arial" charset="0"/>
              </a:defRPr>
            </a:lvl9pPr>
          </a:lstStyle>
          <a:p>
            <a:pPr eaLnBrk="1" hangingPunct="1"/>
            <a:fld id="{8FBCE555-4185-42EB-9010-6845F129F433}" type="slidenum">
              <a:rPr lang="en-US" smtClean="0">
                <a:latin typeface="Times New Roman" pitchFamily="18" charset="0"/>
              </a:rPr>
              <a:pPr eaLnBrk="1" hangingPunct="1"/>
              <a:t>5</a:t>
            </a:fld>
            <a:endParaRPr 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950518" y="4489388"/>
            <a:ext cx="5265157" cy="4253103"/>
          </a:xfrm>
          <a:solidFill>
            <a:srgbClr val="FFFFFF"/>
          </a:solidFill>
          <a:ln>
            <a:solidFill>
              <a:srgbClr val="000000"/>
            </a:solidFill>
            <a:miter lim="800000"/>
            <a:headEnd/>
            <a:tailEnd/>
          </a:ln>
        </p:spPr>
        <p:txBody>
          <a:bodyPr/>
          <a:lstStyle/>
          <a:p>
            <a:r>
              <a:rPr lang="en-US" sz="1800" dirty="0"/>
              <a:t> </a:t>
            </a:r>
          </a:p>
          <a:p>
            <a:pPr defTabSz="472968">
              <a:spcBef>
                <a:spcPct val="0"/>
              </a:spcBef>
            </a:pPr>
            <a:endParaRPr lang="en-US" sz="1800" dirty="0">
              <a:latin typeface="Franklin Gothic Book" pitchFamily="34" charset="0"/>
            </a:endParaRPr>
          </a:p>
        </p:txBody>
      </p:sp>
    </p:spTree>
    <p:extLst>
      <p:ext uri="{BB962C8B-B14F-4D97-AF65-F5344CB8AC3E}">
        <p14:creationId xmlns:p14="http://schemas.microsoft.com/office/powerpoint/2010/main" val="189403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2642F-FDAD-4697-9B6F-4650C9BB887E}" type="slidenum">
              <a:rPr lang="en-US" smtClean="0"/>
              <a:pPr/>
              <a:t>6</a:t>
            </a:fld>
            <a:endParaRPr lang="en-US"/>
          </a:p>
        </p:txBody>
      </p:sp>
    </p:spTree>
    <p:extLst>
      <p:ext uri="{BB962C8B-B14F-4D97-AF65-F5344CB8AC3E}">
        <p14:creationId xmlns:p14="http://schemas.microsoft.com/office/powerpoint/2010/main" val="68310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Palatino" charset="0"/>
                <a:ea typeface="ＭＳ Ｐゴシック" charset="0"/>
                <a:cs typeface="ＭＳ Ｐゴシック" charset="0"/>
              </a:defRPr>
            </a:lvl1pPr>
            <a:lvl2pPr marL="771450" indent="-296711" eaLnBrk="0" hangingPunct="0">
              <a:defRPr sz="2400">
                <a:solidFill>
                  <a:schemeClr val="tx1"/>
                </a:solidFill>
                <a:latin typeface="Palatino" charset="0"/>
                <a:ea typeface="ＭＳ Ｐゴシック" charset="0"/>
              </a:defRPr>
            </a:lvl2pPr>
            <a:lvl3pPr marL="1186847" indent="-237369" eaLnBrk="0" hangingPunct="0">
              <a:defRPr sz="2400">
                <a:solidFill>
                  <a:schemeClr val="tx1"/>
                </a:solidFill>
                <a:latin typeface="Palatino" charset="0"/>
                <a:ea typeface="ＭＳ Ｐゴシック" charset="0"/>
              </a:defRPr>
            </a:lvl3pPr>
            <a:lvl4pPr marL="1661585" indent="-237369" eaLnBrk="0" hangingPunct="0">
              <a:defRPr sz="2400">
                <a:solidFill>
                  <a:schemeClr val="tx1"/>
                </a:solidFill>
                <a:latin typeface="Palatino" charset="0"/>
                <a:ea typeface="ＭＳ Ｐゴシック" charset="0"/>
              </a:defRPr>
            </a:lvl4pPr>
            <a:lvl5pPr marL="2136324" indent="-237369" eaLnBrk="0" hangingPunct="0">
              <a:defRPr sz="2400">
                <a:solidFill>
                  <a:schemeClr val="tx1"/>
                </a:solidFill>
                <a:latin typeface="Palatino" charset="0"/>
                <a:ea typeface="ＭＳ Ｐゴシック" charset="0"/>
              </a:defRPr>
            </a:lvl5pPr>
            <a:lvl6pPr marL="2611062" indent="-237369" eaLnBrk="0" fontAlgn="base" hangingPunct="0">
              <a:spcBef>
                <a:spcPct val="0"/>
              </a:spcBef>
              <a:spcAft>
                <a:spcPct val="0"/>
              </a:spcAft>
              <a:defRPr sz="2400">
                <a:solidFill>
                  <a:schemeClr val="tx1"/>
                </a:solidFill>
                <a:latin typeface="Palatino" charset="0"/>
                <a:ea typeface="ＭＳ Ｐゴシック" charset="0"/>
              </a:defRPr>
            </a:lvl6pPr>
            <a:lvl7pPr marL="3085801" indent="-237369" eaLnBrk="0" fontAlgn="base" hangingPunct="0">
              <a:spcBef>
                <a:spcPct val="0"/>
              </a:spcBef>
              <a:spcAft>
                <a:spcPct val="0"/>
              </a:spcAft>
              <a:defRPr sz="2400">
                <a:solidFill>
                  <a:schemeClr val="tx1"/>
                </a:solidFill>
                <a:latin typeface="Palatino" charset="0"/>
                <a:ea typeface="ＭＳ Ｐゴシック" charset="0"/>
              </a:defRPr>
            </a:lvl7pPr>
            <a:lvl8pPr marL="3560540" indent="-237369" eaLnBrk="0" fontAlgn="base" hangingPunct="0">
              <a:spcBef>
                <a:spcPct val="0"/>
              </a:spcBef>
              <a:spcAft>
                <a:spcPct val="0"/>
              </a:spcAft>
              <a:defRPr sz="2400">
                <a:solidFill>
                  <a:schemeClr val="tx1"/>
                </a:solidFill>
                <a:latin typeface="Palatino" charset="0"/>
                <a:ea typeface="ＭＳ Ｐゴシック" charset="0"/>
              </a:defRPr>
            </a:lvl8pPr>
            <a:lvl9pPr marL="4035279" indent="-237369"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fld id="{2D4B2A92-FBDB-6B43-94D9-43B239FCC84D}" type="slidenum">
              <a:rPr lang="en-US" sz="1200">
                <a:latin typeface="Calibri" charset="0"/>
              </a:rPr>
              <a:pPr eaLnBrk="1" hangingPunct="1"/>
              <a:t>7</a:t>
            </a:fld>
            <a:endParaRPr lang="en-US" sz="1200">
              <a:latin typeface="Calibri" charset="0"/>
            </a:endParaRPr>
          </a:p>
        </p:txBody>
      </p:sp>
      <p:sp>
        <p:nvSpPr>
          <p:cNvPr id="2560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3" name="Rectangle 1027"/>
          <p:cNvSpPr>
            <a:spLocks noGrp="1" noChangeArrowheads="1"/>
          </p:cNvSpPr>
          <p:nvPr>
            <p:ph type="body" idx="1"/>
          </p:nvPr>
        </p:nvSpPr>
        <p:spPr bwMode="auto">
          <a:xfrm>
            <a:off x="159249" y="4489387"/>
            <a:ext cx="6688441" cy="4253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Verdana" charset="0"/>
              <a:ea typeface="ＭＳ Ｐゴシック" charset="0"/>
              <a:cs typeface="ＭＳ Ｐゴシック" charset="0"/>
            </a:endParaRPr>
          </a:p>
        </p:txBody>
      </p:sp>
    </p:spTree>
    <p:extLst>
      <p:ext uri="{BB962C8B-B14F-4D97-AF65-F5344CB8AC3E}">
        <p14:creationId xmlns:p14="http://schemas.microsoft.com/office/powerpoint/2010/main" val="357048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2642F-FDAD-4697-9B6F-4650C9BB887E}" type="slidenum">
              <a:rPr lang="en-US" smtClean="0"/>
              <a:pPr/>
              <a:t>8</a:t>
            </a:fld>
            <a:endParaRPr lang="en-US"/>
          </a:p>
        </p:txBody>
      </p:sp>
    </p:spTree>
    <p:extLst>
      <p:ext uri="{BB962C8B-B14F-4D97-AF65-F5344CB8AC3E}">
        <p14:creationId xmlns:p14="http://schemas.microsoft.com/office/powerpoint/2010/main" val="68774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2642F-FDAD-4697-9B6F-4650C9BB887E}" type="slidenum">
              <a:rPr lang="en-US" smtClean="0"/>
              <a:pPr/>
              <a:t>9</a:t>
            </a:fld>
            <a:endParaRPr lang="en-US"/>
          </a:p>
        </p:txBody>
      </p:sp>
    </p:spTree>
    <p:extLst>
      <p:ext uri="{BB962C8B-B14F-4D97-AF65-F5344CB8AC3E}">
        <p14:creationId xmlns:p14="http://schemas.microsoft.com/office/powerpoint/2010/main" val="264463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F2642F-FDAD-4697-9B6F-4650C9BB887E}" type="slidenum">
              <a:rPr lang="en-US" smtClean="0"/>
              <a:pPr/>
              <a:t>10</a:t>
            </a:fld>
            <a:endParaRPr lang="en-US"/>
          </a:p>
        </p:txBody>
      </p:sp>
    </p:spTree>
    <p:extLst>
      <p:ext uri="{BB962C8B-B14F-4D97-AF65-F5344CB8AC3E}">
        <p14:creationId xmlns:p14="http://schemas.microsoft.com/office/powerpoint/2010/main" val="99063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2642F-FDAD-4697-9B6F-4650C9BB887E}" type="slidenum">
              <a:rPr lang="en-US" smtClean="0"/>
              <a:pPr/>
              <a:t>11</a:t>
            </a:fld>
            <a:endParaRPr lang="en-US"/>
          </a:p>
        </p:txBody>
      </p:sp>
    </p:spTree>
    <p:extLst>
      <p:ext uri="{BB962C8B-B14F-4D97-AF65-F5344CB8AC3E}">
        <p14:creationId xmlns:p14="http://schemas.microsoft.com/office/powerpoint/2010/main" val="2947843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grpSp>
          <p:nvGrpSpPr>
            <p:cNvPr id="4" name="Group 3"/>
            <p:cNvGrpSpPr/>
            <p:nvPr userDrawn="1"/>
          </p:nvGrpSpPr>
          <p:grpSpPr>
            <a:xfrm>
              <a:off x="0" y="0"/>
              <a:ext cx="12192000" cy="6858000"/>
              <a:chOff x="3048000" y="0"/>
              <a:chExt cx="9144000" cy="6858000"/>
            </a:xfrm>
          </p:grpSpPr>
          <p:sp>
            <p:nvSpPr>
              <p:cNvPr id="11" name="Rectangle 10"/>
              <p:cNvSpPr/>
              <p:nvPr userDrawn="1"/>
            </p:nvSpPr>
            <p:spPr>
              <a:xfrm>
                <a:off x="3048000" y="0"/>
                <a:ext cx="9144000" cy="50218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3048000" y="4886325"/>
                <a:ext cx="9144000" cy="145013"/>
                <a:chOff x="0" y="4876799"/>
                <a:chExt cx="9011160" cy="145015"/>
              </a:xfrm>
            </p:grpSpPr>
            <p:sp>
              <p:nvSpPr>
                <p:cNvPr id="15" name="Rectangle 14"/>
                <p:cNvSpPr/>
                <p:nvPr userDrawn="1"/>
              </p:nvSpPr>
              <p:spPr>
                <a:xfrm>
                  <a:off x="0" y="4876799"/>
                  <a:ext cx="1806436" cy="145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801181" y="4876799"/>
                  <a:ext cx="1806436" cy="14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602362" y="4876799"/>
                  <a:ext cx="1806436" cy="14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03543" y="4876799"/>
                  <a:ext cx="1806436" cy="145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204724" y="4876799"/>
                  <a:ext cx="1806436" cy="14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userDrawn="1"/>
            </p:nvSpPr>
            <p:spPr>
              <a:xfrm>
                <a:off x="3048000" y="5021814"/>
                <a:ext cx="9144000" cy="183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grpSp>
      <p:sp>
        <p:nvSpPr>
          <p:cNvPr id="2" name="Title 1"/>
          <p:cNvSpPr>
            <a:spLocks noGrp="1"/>
          </p:cNvSpPr>
          <p:nvPr userDrawn="1">
            <p:ph type="ctrTitle"/>
          </p:nvPr>
        </p:nvSpPr>
        <p:spPr>
          <a:xfrm>
            <a:off x="1016001" y="1524001"/>
            <a:ext cx="10718799" cy="2809462"/>
          </a:xfrm>
        </p:spPr>
        <p:txBody>
          <a:bodyPr anchor="b">
            <a:normAutofit/>
          </a:bodyPr>
          <a:lstStyle>
            <a:lvl1pPr algn="l">
              <a:defRPr sz="4400"/>
            </a:lvl1pPr>
          </a:lstStyle>
          <a:p>
            <a:r>
              <a:rPr lang="en-US" dirty="0"/>
              <a:t>Click to edit Master title style</a:t>
            </a:r>
          </a:p>
        </p:txBody>
      </p:sp>
      <p:sp>
        <p:nvSpPr>
          <p:cNvPr id="3" name="Subtitle 2"/>
          <p:cNvSpPr>
            <a:spLocks noGrp="1"/>
          </p:cNvSpPr>
          <p:nvPr userDrawn="1">
            <p:ph type="subTitle" idx="1"/>
          </p:nvPr>
        </p:nvSpPr>
        <p:spPr>
          <a:xfrm>
            <a:off x="1016001" y="5202238"/>
            <a:ext cx="10718799" cy="9699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Date Placeholder 3"/>
          <p:cNvSpPr>
            <a:spLocks noGrp="1"/>
          </p:cNvSpPr>
          <p:nvPr userDrawn="1">
            <p:ph type="dt" sz="half" idx="2"/>
          </p:nvPr>
        </p:nvSpPr>
        <p:spPr>
          <a:xfrm>
            <a:off x="457200" y="6312452"/>
            <a:ext cx="1798983" cy="365125"/>
          </a:xfrm>
          <a:prstGeom prst="rect">
            <a:avLst/>
          </a:prstGeom>
        </p:spPr>
        <p:txBody>
          <a:bodyPr vert="horz" lIns="91440" tIns="45720" rIns="91440" bIns="45720" rtlCol="0" anchor="ctr"/>
          <a:lstStyle>
            <a:lvl1pPr algn="l">
              <a:defRPr sz="1000">
                <a:solidFill>
                  <a:schemeClr val="accent1"/>
                </a:solidFill>
                <a:latin typeface="Arial" panose="020B0604020202020204" pitchFamily="34" charset="0"/>
                <a:cs typeface="Arial" panose="020B0604020202020204" pitchFamily="34" charset="0"/>
              </a:defRPr>
            </a:lvl1pPr>
          </a:lstStyle>
          <a:p>
            <a:fld id="{099775D2-A848-499C-BAB1-E610BCA4BA21}" type="datetimeFigureOut">
              <a:rPr lang="en-US" smtClean="0"/>
              <a:pPr/>
              <a:t>9/19/2018</a:t>
            </a:fld>
            <a:endParaRPr lang="en-US"/>
          </a:p>
        </p:txBody>
      </p:sp>
      <p:sp>
        <p:nvSpPr>
          <p:cNvPr id="9" name="Footer Placeholder 4"/>
          <p:cNvSpPr>
            <a:spLocks noGrp="1"/>
          </p:cNvSpPr>
          <p:nvPr userDrawn="1">
            <p:ph type="ftr" sz="quarter" idx="3"/>
          </p:nvPr>
        </p:nvSpPr>
        <p:spPr>
          <a:xfrm>
            <a:off x="2382592" y="6312452"/>
            <a:ext cx="8358387"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userDrawn="1">
            <p:ph type="sldNum" sz="quarter" idx="4"/>
          </p:nvPr>
        </p:nvSpPr>
        <p:spPr>
          <a:xfrm>
            <a:off x="10873409" y="6312452"/>
            <a:ext cx="861391"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278569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775D2-A848-499C-BAB1-E610BCA4BA21}"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22075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lor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9775D2-A848-499C-BAB1-E610BCA4BA21}"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105836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8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5" y="1479551"/>
            <a:ext cx="5607049"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7734" y="1479551"/>
            <a:ext cx="5609167"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09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6356351"/>
            <a:ext cx="3860800" cy="365125"/>
          </a:xfrm>
          <a:prstGeom prst="rect">
            <a:avLst/>
          </a:prstGeom>
        </p:spPr>
        <p:txBody>
          <a:bodyPr/>
          <a:lstStyle/>
          <a:p>
            <a:r>
              <a:rPr lang="en-US">
                <a:solidFill>
                  <a:prstClr val="white"/>
                </a:solidFill>
              </a:rPr>
              <a:t>Copyright 2010</a:t>
            </a:r>
            <a:endParaRPr lang="en-US" dirty="0">
              <a:solidFill>
                <a:prstClr val="white"/>
              </a:solidFill>
            </a:endParaRPr>
          </a:p>
        </p:txBody>
      </p:sp>
      <p:sp>
        <p:nvSpPr>
          <p:cNvPr id="4" name="Slide Number Placeholder 3"/>
          <p:cNvSpPr>
            <a:spLocks noGrp="1"/>
          </p:cNvSpPr>
          <p:nvPr>
            <p:ph type="sldNum" sz="quarter" idx="11"/>
          </p:nvPr>
        </p:nvSpPr>
        <p:spPr>
          <a:xfrm>
            <a:off x="8737600" y="6356351"/>
            <a:ext cx="2844800" cy="365125"/>
          </a:xfrm>
          <a:prstGeom prst="rect">
            <a:avLst/>
          </a:prstGeom>
        </p:spPr>
        <p:txBody>
          <a:bodyPr/>
          <a:lstStyle/>
          <a:p>
            <a:fld id="{81582BD6-FC20-4557-852B-8433F8572D30}" type="slidenum">
              <a:rPr lang="en-US" smtClean="0">
                <a:solidFill>
                  <a:prstClr val="white"/>
                </a:solidFill>
              </a:rPr>
              <a:pPr/>
              <a:t>‹#›</a:t>
            </a:fld>
            <a:endParaRPr lang="en-US" dirty="0">
              <a:solidFill>
                <a:prstClr val="white"/>
              </a:solidFill>
            </a:endParaRPr>
          </a:p>
        </p:txBody>
      </p:sp>
      <p:sp>
        <p:nvSpPr>
          <p:cNvPr id="9" name="Content Placeholder 2"/>
          <p:cNvSpPr>
            <a:spLocks noGrp="1"/>
          </p:cNvSpPr>
          <p:nvPr>
            <p:ph sz="half" idx="1"/>
          </p:nvPr>
        </p:nvSpPr>
        <p:spPr>
          <a:xfrm>
            <a:off x="1117600" y="3581402"/>
            <a:ext cx="3657600" cy="2666999"/>
          </a:xfrm>
        </p:spPr>
        <p:txBody>
          <a:bodyPr lIns="274320" tIns="0" rIns="182880">
            <a:normAutofit/>
          </a:bodyPr>
          <a:lstStyle>
            <a:lvl1pPr>
              <a:lnSpc>
                <a:spcPts val="2000"/>
              </a:lnSpc>
              <a:defRPr sz="1800">
                <a:solidFill>
                  <a:schemeClr val="bg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4368800" y="3581402"/>
            <a:ext cx="3657600" cy="2666999"/>
          </a:xfrm>
        </p:spPr>
        <p:txBody>
          <a:bodyPr lIns="274320" tIns="0" rIns="182880">
            <a:normAutofit/>
          </a:bodyPr>
          <a:lstStyle>
            <a:lvl1pPr>
              <a:lnSpc>
                <a:spcPts val="2000"/>
              </a:lnSpc>
              <a:defRPr sz="1800">
                <a:solidFill>
                  <a:schemeClr val="bg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7924800" y="3581402"/>
            <a:ext cx="3657600" cy="2666999"/>
          </a:xfrm>
        </p:spPr>
        <p:txBody>
          <a:bodyPr lIns="274320" tIns="0" rIns="182880">
            <a:normAutofit/>
          </a:bodyPr>
          <a:lstStyle>
            <a:lvl1pPr>
              <a:lnSpc>
                <a:spcPts val="2000"/>
              </a:lnSpc>
              <a:defRPr sz="1800">
                <a:solidFill>
                  <a:schemeClr val="bg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1117600" y="1676400"/>
            <a:ext cx="36576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876800" y="1676400"/>
            <a:ext cx="3556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8534400" y="1676400"/>
            <a:ext cx="36576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9" name="Title 18"/>
          <p:cNvSpPr>
            <a:spLocks noGrp="1"/>
          </p:cNvSpPr>
          <p:nvPr>
            <p:ph type="title"/>
          </p:nvPr>
        </p:nvSpPr>
        <p:spPr>
          <a:xfrm>
            <a:off x="101600" y="579438"/>
            <a:ext cx="10160000" cy="715962"/>
          </a:xfrm>
        </p:spPr>
        <p:txBody>
          <a:bodyPr/>
          <a:lstStyle/>
          <a:p>
            <a:r>
              <a:rPr lang="en-US" dirty="0"/>
              <a:t>Click to edit Master title style</a:t>
            </a:r>
          </a:p>
        </p:txBody>
      </p:sp>
    </p:spTree>
    <p:extLst>
      <p:ext uri="{BB962C8B-B14F-4D97-AF65-F5344CB8AC3E}">
        <p14:creationId xmlns:p14="http://schemas.microsoft.com/office/powerpoint/2010/main" val="269939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Han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sp>
          <p:nvSpPr>
            <p:cNvPr id="23" name="Rectangle 22"/>
            <p:cNvSpPr/>
            <p:nvPr userDrawn="1"/>
          </p:nvSpPr>
          <p:spPr>
            <a:xfrm>
              <a:off x="0" y="0"/>
              <a:ext cx="12192000" cy="50218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t="26069"/>
            <a:stretch/>
          </p:blipFill>
          <p:spPr>
            <a:xfrm>
              <a:off x="0" y="1787856"/>
              <a:ext cx="12192000" cy="5070143"/>
            </a:xfrm>
            <a:prstGeom prst="rect">
              <a:avLst/>
            </a:prstGeom>
          </p:spPr>
        </p:pic>
        <p:grpSp>
          <p:nvGrpSpPr>
            <p:cNvPr id="24" name="Group 23"/>
            <p:cNvGrpSpPr/>
            <p:nvPr userDrawn="1"/>
          </p:nvGrpSpPr>
          <p:grpSpPr>
            <a:xfrm>
              <a:off x="0" y="4886325"/>
              <a:ext cx="12192000" cy="145013"/>
              <a:chOff x="0" y="4876799"/>
              <a:chExt cx="9011160" cy="145015"/>
            </a:xfrm>
          </p:grpSpPr>
          <p:sp>
            <p:nvSpPr>
              <p:cNvPr id="26" name="Rectangle 25"/>
              <p:cNvSpPr/>
              <p:nvPr userDrawn="1"/>
            </p:nvSpPr>
            <p:spPr>
              <a:xfrm>
                <a:off x="0" y="4876799"/>
                <a:ext cx="1806436" cy="145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801181" y="4876799"/>
                <a:ext cx="1806436" cy="14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602362" y="4876799"/>
                <a:ext cx="1806436" cy="14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403543" y="4876799"/>
                <a:ext cx="1806436" cy="145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204724" y="4876799"/>
                <a:ext cx="1806436" cy="14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userDrawn="1"/>
          </p:nvSpPr>
          <p:spPr>
            <a:xfrm>
              <a:off x="0" y="5021814"/>
              <a:ext cx="12192000" cy="183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ctrTitle"/>
          </p:nvPr>
        </p:nvSpPr>
        <p:spPr>
          <a:xfrm>
            <a:off x="1016001" y="1524001"/>
            <a:ext cx="10718799" cy="2809462"/>
          </a:xfrm>
        </p:spPr>
        <p:txBody>
          <a:bodyPr anchor="b">
            <a:normAutofit/>
          </a:bodyPr>
          <a:lstStyle>
            <a:lvl1pPr algn="l">
              <a:defRPr sz="4400"/>
            </a:lvl1pPr>
          </a:lstStyle>
          <a:p>
            <a:r>
              <a:rPr lang="en-US" dirty="0"/>
              <a:t>Click to edit Master title style</a:t>
            </a:r>
          </a:p>
        </p:txBody>
      </p:sp>
      <p:sp>
        <p:nvSpPr>
          <p:cNvPr id="3" name="Subtitle 2"/>
          <p:cNvSpPr>
            <a:spLocks noGrp="1"/>
          </p:cNvSpPr>
          <p:nvPr userDrawn="1">
            <p:ph type="subTitle" idx="1"/>
          </p:nvPr>
        </p:nvSpPr>
        <p:spPr>
          <a:xfrm>
            <a:off x="1016001" y="5202238"/>
            <a:ext cx="10718799" cy="9699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Date Placeholder 3"/>
          <p:cNvSpPr>
            <a:spLocks noGrp="1"/>
          </p:cNvSpPr>
          <p:nvPr userDrawn="1">
            <p:ph type="dt" sz="half" idx="2"/>
          </p:nvPr>
        </p:nvSpPr>
        <p:spPr>
          <a:xfrm>
            <a:off x="457200" y="6312452"/>
            <a:ext cx="1798983" cy="365125"/>
          </a:xfrm>
          <a:prstGeom prst="rect">
            <a:avLst/>
          </a:prstGeom>
        </p:spPr>
        <p:txBody>
          <a:bodyPr vert="horz" lIns="91440" tIns="45720" rIns="91440" bIns="45720" rtlCol="0" anchor="ctr"/>
          <a:lstStyle>
            <a:lvl1pPr algn="l">
              <a:defRPr sz="1000">
                <a:solidFill>
                  <a:schemeClr val="accent1"/>
                </a:solidFill>
                <a:latin typeface="Arial" panose="020B0604020202020204" pitchFamily="34" charset="0"/>
                <a:cs typeface="Arial" panose="020B0604020202020204" pitchFamily="34" charset="0"/>
              </a:defRPr>
            </a:lvl1pPr>
          </a:lstStyle>
          <a:p>
            <a:fld id="{099775D2-A848-499C-BAB1-E610BCA4BA21}" type="datetimeFigureOut">
              <a:rPr lang="en-US" smtClean="0"/>
              <a:pPr/>
              <a:t>9/19/2018</a:t>
            </a:fld>
            <a:endParaRPr lang="en-US"/>
          </a:p>
        </p:txBody>
      </p:sp>
      <p:sp>
        <p:nvSpPr>
          <p:cNvPr id="9" name="Footer Placeholder 4"/>
          <p:cNvSpPr>
            <a:spLocks noGrp="1"/>
          </p:cNvSpPr>
          <p:nvPr userDrawn="1">
            <p:ph type="ftr" sz="quarter" idx="3"/>
          </p:nvPr>
        </p:nvSpPr>
        <p:spPr>
          <a:xfrm>
            <a:off x="2382592" y="6312452"/>
            <a:ext cx="8358387"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userDrawn="1">
            <p:ph type="sldNum" sz="quarter" idx="4"/>
          </p:nvPr>
        </p:nvSpPr>
        <p:spPr>
          <a:xfrm>
            <a:off x="10873409" y="6312452"/>
            <a:ext cx="861391"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230165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13" name="Rectangle 1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grpSp>
      <p:sp>
        <p:nvSpPr>
          <p:cNvPr id="7" name="Title 1"/>
          <p:cNvSpPr>
            <a:spLocks noGrp="1"/>
          </p:cNvSpPr>
          <p:nvPr>
            <p:ph type="ctrTitle"/>
          </p:nvPr>
        </p:nvSpPr>
        <p:spPr>
          <a:xfrm>
            <a:off x="1016001" y="1524001"/>
            <a:ext cx="10566399" cy="4048540"/>
          </a:xfrm>
        </p:spPr>
        <p:txBody>
          <a:bodyPr anchor="b">
            <a:normAutofit/>
          </a:bodyPr>
          <a:lstStyle>
            <a:lvl1pPr algn="r">
              <a:defRPr sz="4400"/>
            </a:lvl1pPr>
          </a:lstStyle>
          <a:p>
            <a:r>
              <a:rPr lang="en-US" dirty="0"/>
              <a:t>Click to edit Master title style</a:t>
            </a:r>
          </a:p>
        </p:txBody>
      </p:sp>
      <p:cxnSp>
        <p:nvCxnSpPr>
          <p:cNvPr id="10" name="Straight Connector 9"/>
          <p:cNvCxnSpPr/>
          <p:nvPr userDrawn="1"/>
        </p:nvCxnSpPr>
        <p:spPr>
          <a:xfrm flipH="1">
            <a:off x="1016001" y="5715000"/>
            <a:ext cx="10566399" cy="0"/>
          </a:xfrm>
          <a:prstGeom prst="line">
            <a:avLst/>
          </a:prstGeom>
          <a:ln w="28575" cap="rnd">
            <a:solidFill>
              <a:schemeClr val="bg1"/>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57200" y="6312452"/>
            <a:ext cx="1798983" cy="365125"/>
          </a:xfrm>
          <a:prstGeom prst="rect">
            <a:avLst/>
          </a:prstGeom>
        </p:spPr>
        <p:txBody>
          <a:bodyPr vert="horz" lIns="91440" tIns="45720" rIns="91440" bIns="45720" rtlCol="0" anchor="ctr"/>
          <a:lstStyle>
            <a:lvl1pPr algn="l">
              <a:defRPr sz="1000">
                <a:solidFill>
                  <a:schemeClr val="accent1"/>
                </a:solidFill>
                <a:latin typeface="Arial" panose="020B0604020202020204" pitchFamily="34" charset="0"/>
                <a:cs typeface="Arial" panose="020B0604020202020204" pitchFamily="34" charset="0"/>
              </a:defRPr>
            </a:lvl1pPr>
          </a:lstStyle>
          <a:p>
            <a:fld id="{099775D2-A848-499C-BAB1-E610BCA4BA21}" type="datetimeFigureOut">
              <a:rPr lang="en-US" smtClean="0"/>
              <a:pPr/>
              <a:t>9/19/2018</a:t>
            </a:fld>
            <a:endParaRPr lang="en-US"/>
          </a:p>
        </p:txBody>
      </p:sp>
      <p:sp>
        <p:nvSpPr>
          <p:cNvPr id="11" name="Footer Placeholder 4"/>
          <p:cNvSpPr>
            <a:spLocks noGrp="1"/>
          </p:cNvSpPr>
          <p:nvPr>
            <p:ph type="ftr" sz="quarter" idx="3"/>
          </p:nvPr>
        </p:nvSpPr>
        <p:spPr>
          <a:xfrm>
            <a:off x="2382592" y="6312452"/>
            <a:ext cx="8358387"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12" name="Slide Number Placeholder 5"/>
          <p:cNvSpPr>
            <a:spLocks noGrp="1"/>
          </p:cNvSpPr>
          <p:nvPr>
            <p:ph type="sldNum" sz="quarter" idx="4"/>
          </p:nvPr>
        </p:nvSpPr>
        <p:spPr>
          <a:xfrm>
            <a:off x="10873409" y="6312452"/>
            <a:ext cx="861391"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405840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Han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0" y="0"/>
            <a:ext cx="12192000" cy="6878472"/>
            <a:chOff x="0" y="0"/>
            <a:chExt cx="12192000" cy="6878472"/>
          </a:xfrm>
        </p:grpSpPr>
        <p:sp>
          <p:nvSpPr>
            <p:cNvPr id="13" name="Rectangle 1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t="26069" b="11755"/>
            <a:stretch/>
          </p:blipFill>
          <p:spPr>
            <a:xfrm>
              <a:off x="0" y="2614507"/>
              <a:ext cx="12192000" cy="4263965"/>
            </a:xfrm>
            <a:prstGeom prst="rect">
              <a:avLst/>
            </a:prstGeom>
          </p:spPr>
        </p:pic>
      </p:grpSp>
      <p:sp>
        <p:nvSpPr>
          <p:cNvPr id="7" name="Title 1"/>
          <p:cNvSpPr>
            <a:spLocks noGrp="1"/>
          </p:cNvSpPr>
          <p:nvPr>
            <p:ph type="ctrTitle"/>
          </p:nvPr>
        </p:nvSpPr>
        <p:spPr>
          <a:xfrm>
            <a:off x="1016001" y="1524001"/>
            <a:ext cx="10566399" cy="4048540"/>
          </a:xfrm>
        </p:spPr>
        <p:txBody>
          <a:bodyPr anchor="b">
            <a:normAutofit/>
          </a:bodyPr>
          <a:lstStyle>
            <a:lvl1pPr algn="r">
              <a:defRPr sz="4400"/>
            </a:lvl1pPr>
          </a:lstStyle>
          <a:p>
            <a:r>
              <a:rPr lang="en-US" dirty="0"/>
              <a:t>Click to edit Master title style</a:t>
            </a:r>
          </a:p>
        </p:txBody>
      </p:sp>
      <p:cxnSp>
        <p:nvCxnSpPr>
          <p:cNvPr id="10" name="Straight Connector 9"/>
          <p:cNvCxnSpPr/>
          <p:nvPr userDrawn="1"/>
        </p:nvCxnSpPr>
        <p:spPr>
          <a:xfrm flipH="1">
            <a:off x="1016001" y="5715000"/>
            <a:ext cx="10566399" cy="0"/>
          </a:xfrm>
          <a:prstGeom prst="line">
            <a:avLst/>
          </a:prstGeom>
          <a:ln w="28575" cap="rnd">
            <a:solidFill>
              <a:schemeClr val="bg1"/>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57200" y="6312452"/>
            <a:ext cx="1798983" cy="365125"/>
          </a:xfrm>
          <a:prstGeom prst="rect">
            <a:avLst/>
          </a:prstGeom>
        </p:spPr>
        <p:txBody>
          <a:bodyPr vert="horz" lIns="91440" tIns="45720" rIns="91440" bIns="45720" rtlCol="0" anchor="ctr"/>
          <a:lstStyle>
            <a:lvl1pPr algn="l">
              <a:defRPr sz="1000">
                <a:solidFill>
                  <a:schemeClr val="accent1"/>
                </a:solidFill>
                <a:latin typeface="Arial" panose="020B0604020202020204" pitchFamily="34" charset="0"/>
                <a:cs typeface="Arial" panose="020B0604020202020204" pitchFamily="34" charset="0"/>
              </a:defRPr>
            </a:lvl1pPr>
          </a:lstStyle>
          <a:p>
            <a:fld id="{099775D2-A848-499C-BAB1-E610BCA4BA21}" type="datetimeFigureOut">
              <a:rPr lang="en-US" smtClean="0"/>
              <a:pPr/>
              <a:t>9/19/2018</a:t>
            </a:fld>
            <a:endParaRPr lang="en-US"/>
          </a:p>
        </p:txBody>
      </p:sp>
      <p:sp>
        <p:nvSpPr>
          <p:cNvPr id="11" name="Footer Placeholder 4"/>
          <p:cNvSpPr>
            <a:spLocks noGrp="1"/>
          </p:cNvSpPr>
          <p:nvPr>
            <p:ph type="ftr" sz="quarter" idx="3"/>
          </p:nvPr>
        </p:nvSpPr>
        <p:spPr>
          <a:xfrm>
            <a:off x="2382592" y="6312452"/>
            <a:ext cx="8358387"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12" name="Slide Number Placeholder 5"/>
          <p:cNvSpPr>
            <a:spLocks noGrp="1"/>
          </p:cNvSpPr>
          <p:nvPr>
            <p:ph type="sldNum" sz="quarter" idx="4"/>
          </p:nvPr>
        </p:nvSpPr>
        <p:spPr>
          <a:xfrm>
            <a:off x="10873409" y="6312452"/>
            <a:ext cx="861391"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67343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9775D2-A848-499C-BAB1-E610BCA4BA21}"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143008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99775D2-A848-499C-BAB1-E610BCA4BA21}"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8" name="Picture Placeholder 7"/>
          <p:cNvSpPr>
            <a:spLocks noGrp="1"/>
          </p:cNvSpPr>
          <p:nvPr>
            <p:ph type="pic" sz="quarter" idx="13" hasCustomPrompt="1"/>
          </p:nvPr>
        </p:nvSpPr>
        <p:spPr>
          <a:xfrm>
            <a:off x="457201" y="1511852"/>
            <a:ext cx="4216402" cy="3200400"/>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10" name="Content Placeholder 2"/>
          <p:cNvSpPr>
            <a:spLocks noGrp="1"/>
          </p:cNvSpPr>
          <p:nvPr>
            <p:ph idx="1"/>
          </p:nvPr>
        </p:nvSpPr>
        <p:spPr>
          <a:xfrm>
            <a:off x="4876796" y="1524001"/>
            <a:ext cx="6858003" cy="465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9" hasCustomPrompt="1"/>
          </p:nvPr>
        </p:nvSpPr>
        <p:spPr>
          <a:xfrm rot="16200000">
            <a:off x="-2103960" y="3615804"/>
            <a:ext cx="4665115" cy="457206"/>
          </a:xfrm>
        </p:spPr>
        <p:txBody>
          <a:bodyPr anchor="ctr">
            <a:normAutofit/>
          </a:bodyPr>
          <a:lstStyle>
            <a:lvl1pPr marL="0" indent="0" algn="r">
              <a:spcBef>
                <a:spcPts val="0"/>
              </a:spcBef>
              <a:buNone/>
              <a:defRPr sz="800">
                <a:solidFill>
                  <a:schemeClr val="bg2">
                    <a:lumMod val="90000"/>
                  </a:schemeClr>
                </a:solidFill>
              </a:defRPr>
            </a:lvl1pPr>
          </a:lstStyle>
          <a:p>
            <a:pPr lvl="0"/>
            <a:r>
              <a:rPr lang="en-US" dirty="0"/>
              <a:t>Photo credits here</a:t>
            </a:r>
          </a:p>
        </p:txBody>
      </p:sp>
    </p:spTree>
    <p:extLst>
      <p:ext uri="{BB962C8B-B14F-4D97-AF65-F5344CB8AC3E}">
        <p14:creationId xmlns:p14="http://schemas.microsoft.com/office/powerpoint/2010/main" val="93903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1" y="1524000"/>
            <a:ext cx="7061192" cy="46482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9775D2-A848-499C-BAB1-E610BCA4BA21}"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8" name="Picture Placeholder 7"/>
          <p:cNvSpPr>
            <a:spLocks noGrp="1"/>
          </p:cNvSpPr>
          <p:nvPr>
            <p:ph type="pic" sz="quarter" idx="13" hasCustomPrompt="1"/>
          </p:nvPr>
        </p:nvSpPr>
        <p:spPr>
          <a:xfrm>
            <a:off x="7670800" y="1524000"/>
            <a:ext cx="4063998" cy="2261800"/>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9" name="Picture Placeholder 7"/>
          <p:cNvSpPr>
            <a:spLocks noGrp="1"/>
          </p:cNvSpPr>
          <p:nvPr>
            <p:ph type="pic" sz="quarter" idx="14" hasCustomPrompt="1"/>
          </p:nvPr>
        </p:nvSpPr>
        <p:spPr>
          <a:xfrm>
            <a:off x="7670800" y="3910400"/>
            <a:ext cx="4064000" cy="22618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10" name="Text Placeholder 7"/>
          <p:cNvSpPr>
            <a:spLocks noGrp="1"/>
          </p:cNvSpPr>
          <p:nvPr>
            <p:ph type="body" sz="quarter" idx="19" hasCustomPrompt="1"/>
          </p:nvPr>
        </p:nvSpPr>
        <p:spPr>
          <a:xfrm rot="16200000">
            <a:off x="9639300" y="3619498"/>
            <a:ext cx="4648201" cy="457202"/>
          </a:xfrm>
        </p:spPr>
        <p:txBody>
          <a:bodyPr anchor="ctr">
            <a:normAutofit/>
          </a:bodyPr>
          <a:lstStyle>
            <a:lvl1pPr marL="0" indent="0" algn="r">
              <a:spcBef>
                <a:spcPts val="0"/>
              </a:spcBef>
              <a:buNone/>
              <a:defRPr sz="800">
                <a:solidFill>
                  <a:schemeClr val="bg2">
                    <a:lumMod val="90000"/>
                  </a:schemeClr>
                </a:solidFill>
              </a:defRPr>
            </a:lvl1pPr>
          </a:lstStyle>
          <a:p>
            <a:pPr lvl="0"/>
            <a:r>
              <a:rPr lang="en-US" dirty="0"/>
              <a:t>Photo credits here</a:t>
            </a:r>
          </a:p>
        </p:txBody>
      </p:sp>
    </p:spTree>
    <p:extLst>
      <p:ext uri="{BB962C8B-B14F-4D97-AF65-F5344CB8AC3E}">
        <p14:creationId xmlns:p14="http://schemas.microsoft.com/office/powerpoint/2010/main" val="168355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3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3581401"/>
            <a:ext cx="11277600" cy="259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9775D2-A848-499C-BAB1-E610BCA4BA21}"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13" name="Picture Placeholder 7"/>
          <p:cNvSpPr>
            <a:spLocks noGrp="1"/>
          </p:cNvSpPr>
          <p:nvPr>
            <p:ph type="pic" sz="quarter" idx="18" hasCustomPrompt="1"/>
          </p:nvPr>
        </p:nvSpPr>
        <p:spPr>
          <a:xfrm>
            <a:off x="8077200" y="1524000"/>
            <a:ext cx="36576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8" name="Text Placeholder 7"/>
          <p:cNvSpPr>
            <a:spLocks noGrp="1"/>
          </p:cNvSpPr>
          <p:nvPr>
            <p:ph type="body" sz="quarter" idx="19" hasCustomPrompt="1"/>
          </p:nvPr>
        </p:nvSpPr>
        <p:spPr>
          <a:xfrm rot="16200000">
            <a:off x="9636919" y="3621880"/>
            <a:ext cx="4652963" cy="457202"/>
          </a:xfrm>
        </p:spPr>
        <p:txBody>
          <a:bodyPr anchor="ctr">
            <a:normAutofit/>
          </a:bodyPr>
          <a:lstStyle>
            <a:lvl1pPr marL="0" indent="0" algn="r">
              <a:lnSpc>
                <a:spcPct val="90000"/>
              </a:lnSpc>
              <a:spcBef>
                <a:spcPts val="0"/>
              </a:spcBef>
              <a:buNone/>
              <a:defRPr sz="800">
                <a:solidFill>
                  <a:schemeClr val="bg2">
                    <a:lumMod val="90000"/>
                  </a:schemeClr>
                </a:solidFill>
              </a:defRPr>
            </a:lvl1pPr>
          </a:lstStyle>
          <a:p>
            <a:pPr lvl="0"/>
            <a:r>
              <a:rPr lang="en-US" dirty="0"/>
              <a:t>Photo credits here</a:t>
            </a:r>
          </a:p>
        </p:txBody>
      </p:sp>
      <p:sp>
        <p:nvSpPr>
          <p:cNvPr id="17" name="Picture Placeholder 7"/>
          <p:cNvSpPr>
            <a:spLocks noGrp="1"/>
          </p:cNvSpPr>
          <p:nvPr>
            <p:ph type="pic" sz="quarter" idx="20" hasCustomPrompt="1"/>
          </p:nvPr>
        </p:nvSpPr>
        <p:spPr>
          <a:xfrm>
            <a:off x="4267199" y="1524000"/>
            <a:ext cx="36576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18" name="Picture Placeholder 7"/>
          <p:cNvSpPr>
            <a:spLocks noGrp="1"/>
          </p:cNvSpPr>
          <p:nvPr>
            <p:ph type="pic" sz="quarter" idx="21" hasCustomPrompt="1"/>
          </p:nvPr>
        </p:nvSpPr>
        <p:spPr>
          <a:xfrm>
            <a:off x="457200" y="1524000"/>
            <a:ext cx="36576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Tree>
    <p:extLst>
      <p:ext uri="{BB962C8B-B14F-4D97-AF65-F5344CB8AC3E}">
        <p14:creationId xmlns:p14="http://schemas.microsoft.com/office/powerpoint/2010/main" val="186218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full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410200"/>
            <a:ext cx="2844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775D2-A848-499C-BAB1-E610BCA4BA21}"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
        <p:nvSpPr>
          <p:cNvPr id="6" name="Picture Placeholder 7"/>
          <p:cNvSpPr>
            <a:spLocks noGrp="1"/>
          </p:cNvSpPr>
          <p:nvPr>
            <p:ph type="pic" sz="quarter" idx="13" hasCustomPrompt="1"/>
          </p:nvPr>
        </p:nvSpPr>
        <p:spPr>
          <a:xfrm>
            <a:off x="0" y="1378424"/>
            <a:ext cx="12192000" cy="4107976"/>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8" name="Text Placeholder 7"/>
          <p:cNvSpPr>
            <a:spLocks noGrp="1"/>
          </p:cNvSpPr>
          <p:nvPr>
            <p:ph type="body" sz="quarter" idx="14"/>
          </p:nvPr>
        </p:nvSpPr>
        <p:spPr>
          <a:xfrm>
            <a:off x="457200" y="5575852"/>
            <a:ext cx="8377707" cy="736599"/>
          </a:xfrm>
        </p:spPr>
        <p:txBody>
          <a:bodyPr anchor="ct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9" name="Text Placeholder 7"/>
          <p:cNvSpPr>
            <a:spLocks noGrp="1"/>
          </p:cNvSpPr>
          <p:nvPr>
            <p:ph type="body" sz="quarter" idx="19" hasCustomPrompt="1"/>
          </p:nvPr>
        </p:nvSpPr>
        <p:spPr>
          <a:xfrm>
            <a:off x="8879331" y="5575849"/>
            <a:ext cx="2855469" cy="736601"/>
          </a:xfrm>
        </p:spPr>
        <p:txBody>
          <a:bodyPr anchor="t">
            <a:normAutofit/>
          </a:bodyPr>
          <a:lstStyle>
            <a:lvl1pPr marL="0" indent="0" algn="r">
              <a:spcBef>
                <a:spcPts val="0"/>
              </a:spcBef>
              <a:buNone/>
              <a:defRPr sz="800">
                <a:solidFill>
                  <a:schemeClr val="bg2">
                    <a:lumMod val="90000"/>
                  </a:schemeClr>
                </a:solidFill>
              </a:defRPr>
            </a:lvl1pPr>
          </a:lstStyle>
          <a:p>
            <a:pPr lvl="0"/>
            <a:r>
              <a:rPr lang="en-US" dirty="0"/>
              <a:t>Photo credits here</a:t>
            </a:r>
          </a:p>
        </p:txBody>
      </p:sp>
    </p:spTree>
    <p:extLst>
      <p:ext uri="{BB962C8B-B14F-4D97-AF65-F5344CB8AC3E}">
        <p14:creationId xmlns:p14="http://schemas.microsoft.com/office/powerpoint/2010/main" val="343460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0" y="-1"/>
            <a:ext cx="12192000" cy="1372702"/>
            <a:chOff x="-3048000" y="-1"/>
            <a:chExt cx="12192000" cy="1372702"/>
          </a:xfrm>
        </p:grpSpPr>
        <p:grpSp>
          <p:nvGrpSpPr>
            <p:cNvPr id="8" name="Group 7"/>
            <p:cNvGrpSpPr/>
            <p:nvPr userDrawn="1"/>
          </p:nvGrpSpPr>
          <p:grpSpPr>
            <a:xfrm>
              <a:off x="-3048000" y="-1"/>
              <a:ext cx="12192000" cy="1372702"/>
              <a:chOff x="-3048000" y="-1"/>
              <a:chExt cx="12192000" cy="1372702"/>
            </a:xfrm>
          </p:grpSpPr>
          <p:sp>
            <p:nvSpPr>
              <p:cNvPr id="12" name="Rectangle 11"/>
              <p:cNvSpPr/>
              <p:nvPr userDrawn="1"/>
            </p:nvSpPr>
            <p:spPr>
              <a:xfrm>
                <a:off x="-3048000" y="-1"/>
                <a:ext cx="12192000" cy="1283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048000" y="1283250"/>
                <a:ext cx="12192000" cy="8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7401885" y="108171"/>
              <a:ext cx="1551615" cy="945380"/>
              <a:chOff x="7054130" y="91084"/>
              <a:chExt cx="1632670" cy="994766"/>
            </a:xfrm>
          </p:grpSpPr>
          <p:pic>
            <p:nvPicPr>
              <p:cNvPr id="10" name="Picture 9"/>
              <p:cNvPicPr>
                <a:picLocks noChangeAspect="1"/>
              </p:cNvPicPr>
              <p:nvPr userDrawn="1"/>
            </p:nvPicPr>
            <p:blipFill rotWithShape="1">
              <a:blip r:embed="rId17" cstate="print">
                <a:extLst>
                  <a:ext uri="{28A0092B-C50C-407E-A947-70E740481C1C}">
                    <a14:useLocalDpi xmlns:a14="http://schemas.microsoft.com/office/drawing/2010/main" val="0"/>
                  </a:ext>
                </a:extLst>
              </a:blip>
              <a:srcRect b="18977"/>
              <a:stretch/>
            </p:blipFill>
            <p:spPr>
              <a:xfrm>
                <a:off x="7054130" y="91084"/>
                <a:ext cx="1632670" cy="994766"/>
              </a:xfrm>
              <a:prstGeom prst="rect">
                <a:avLst/>
              </a:prstGeom>
            </p:spPr>
          </p:pic>
          <p:sp>
            <p:nvSpPr>
              <p:cNvPr id="11" name="Oval 10"/>
              <p:cNvSpPr/>
              <p:nvPr userDrawn="1"/>
            </p:nvSpPr>
            <p:spPr>
              <a:xfrm>
                <a:off x="8077199" y="714375"/>
                <a:ext cx="100013" cy="928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Placeholder 1"/>
          <p:cNvSpPr>
            <a:spLocks noGrp="1"/>
          </p:cNvSpPr>
          <p:nvPr>
            <p:ph type="title"/>
          </p:nvPr>
        </p:nvSpPr>
        <p:spPr>
          <a:xfrm>
            <a:off x="457200" y="1"/>
            <a:ext cx="9992685" cy="122865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199" y="1524000"/>
            <a:ext cx="11277599"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12452"/>
            <a:ext cx="1798983" cy="365125"/>
          </a:xfrm>
          <a:prstGeom prst="rect">
            <a:avLst/>
          </a:prstGeom>
        </p:spPr>
        <p:txBody>
          <a:bodyPr vert="horz" lIns="91440" tIns="45720" rIns="91440" bIns="45720" rtlCol="0" anchor="ctr"/>
          <a:lstStyle>
            <a:lvl1pPr algn="l">
              <a:defRPr sz="1000">
                <a:solidFill>
                  <a:schemeClr val="accent1"/>
                </a:solidFill>
                <a:latin typeface="Arial" panose="020B0604020202020204" pitchFamily="34" charset="0"/>
                <a:cs typeface="Arial" panose="020B0604020202020204" pitchFamily="34" charset="0"/>
              </a:defRPr>
            </a:lvl1pPr>
          </a:lstStyle>
          <a:p>
            <a:fld id="{099775D2-A848-499C-BAB1-E610BCA4BA21}" type="datetimeFigureOut">
              <a:rPr lang="en-US" smtClean="0"/>
              <a:pPr/>
              <a:t>9/19/2018</a:t>
            </a:fld>
            <a:endParaRPr lang="en-US"/>
          </a:p>
        </p:txBody>
      </p:sp>
      <p:sp>
        <p:nvSpPr>
          <p:cNvPr id="5" name="Footer Placeholder 4"/>
          <p:cNvSpPr>
            <a:spLocks noGrp="1"/>
          </p:cNvSpPr>
          <p:nvPr>
            <p:ph type="ftr" sz="quarter" idx="3"/>
          </p:nvPr>
        </p:nvSpPr>
        <p:spPr>
          <a:xfrm>
            <a:off x="2382592" y="6312452"/>
            <a:ext cx="8358387"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873409" y="6312452"/>
            <a:ext cx="861391" cy="36512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51629105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xStyles>
    <p:titleStyle>
      <a:lvl1pPr algn="l" defTabSz="914400" rtl="0" eaLnBrk="1" latinLnBrk="0" hangingPunct="1">
        <a:lnSpc>
          <a:spcPct val="80000"/>
        </a:lnSpc>
        <a:spcBef>
          <a:spcPct val="0"/>
        </a:spcBef>
        <a:buNone/>
        <a:defRPr sz="3200" b="1" kern="1200">
          <a:solidFill>
            <a:schemeClr val="bg1"/>
          </a:solidFill>
          <a:latin typeface="+mn-lt"/>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2000" kern="1200" dirty="0" smtClean="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kern="1200" dirty="0" smtClean="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kern="1200" dirty="0" smtClean="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kern="1200" dirty="0" smtClean="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0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7392" userDrawn="1">
          <p15:clr>
            <a:srgbClr val="F26B43"/>
          </p15:clr>
        </p15:guide>
        <p15:guide id="5" orient="horz" pos="960">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www.zerotothree.org/child-development/early-childhood-mental-health/" TargetMode="External"/><Relationship Id="rId4" Type="http://schemas.openxmlformats.org/officeDocument/2006/relationships/hyperlink" Target="http://www.youtube.com/watch?v=apzXGEbZht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www.cdc.gov/violenceprevention/acestudy/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bgebhard@zerotothree.org" TargetMode="External"/><Relationship Id="rId2" Type="http://schemas.openxmlformats.org/officeDocument/2006/relationships/hyperlink" Target="http://www.zerotothree.org/pdg"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769327"/>
            <a:ext cx="10718799" cy="2809462"/>
          </a:xfrm>
        </p:spPr>
        <p:txBody>
          <a:bodyPr/>
          <a:lstStyle/>
          <a:p>
            <a:pPr>
              <a:spcAft>
                <a:spcPts val="2500"/>
              </a:spcAft>
            </a:pPr>
            <a:r>
              <a:rPr lang="en-US" dirty="0"/>
              <a:t>Making the Case for Babies </a:t>
            </a:r>
            <a:br>
              <a:rPr lang="en-US" dirty="0"/>
            </a:br>
            <a:br>
              <a:rPr lang="en-US" dirty="0"/>
            </a:br>
            <a:r>
              <a:rPr lang="en-US" sz="3400" dirty="0"/>
              <a:t>Why Infants and Toddlers Should Be A Critical Focus of Preschool Development Grant Birth Through Five</a:t>
            </a:r>
          </a:p>
        </p:txBody>
      </p:sp>
      <p:sp>
        <p:nvSpPr>
          <p:cNvPr id="3" name="Subtitle 2"/>
          <p:cNvSpPr>
            <a:spLocks noGrp="1"/>
          </p:cNvSpPr>
          <p:nvPr>
            <p:ph type="subTitle" idx="1"/>
          </p:nvPr>
        </p:nvSpPr>
        <p:spPr/>
        <p:txBody>
          <a:bodyPr/>
          <a:lstStyle/>
          <a:p>
            <a:r>
              <a:rPr lang="en-US" dirty="0"/>
              <a:t>ZERO TO THREE Policy Center</a:t>
            </a:r>
          </a:p>
          <a:p>
            <a:r>
              <a:rPr lang="en-US" dirty="0"/>
              <a:t>September 2018</a:t>
            </a:r>
          </a:p>
        </p:txBody>
      </p:sp>
    </p:spTree>
    <p:extLst>
      <p:ext uri="{BB962C8B-B14F-4D97-AF65-F5344CB8AC3E}">
        <p14:creationId xmlns:p14="http://schemas.microsoft.com/office/powerpoint/2010/main" val="24772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Critical Building Materials: Developmental Domains Go Hand in Hand</a:t>
            </a:r>
          </a:p>
        </p:txBody>
      </p:sp>
      <p:sp>
        <p:nvSpPr>
          <p:cNvPr id="6" name="TextBox 5"/>
          <p:cNvSpPr txBox="1"/>
          <p:nvPr/>
        </p:nvSpPr>
        <p:spPr>
          <a:xfrm>
            <a:off x="5029200" y="1612901"/>
            <a:ext cx="5321300" cy="4031873"/>
          </a:xfrm>
          <a:prstGeom prst="rect">
            <a:avLst/>
          </a:prstGeom>
          <a:noFill/>
          <a:ln w="38100">
            <a:solidFill>
              <a:srgbClr val="008080"/>
            </a:solidFill>
          </a:ln>
        </p:spPr>
        <p:txBody>
          <a:bodyPr wrap="square" rtlCol="0">
            <a:spAutoFit/>
          </a:bodyPr>
          <a:lstStyle/>
          <a:p>
            <a:pPr algn="ctr"/>
            <a:r>
              <a:rPr lang="en-US" sz="2800" b="1" i="1" dirty="0"/>
              <a:t>How we think and understand </a:t>
            </a:r>
            <a:r>
              <a:rPr lang="en-US" sz="2400" dirty="0"/>
              <a:t>(cognitive development)</a:t>
            </a:r>
          </a:p>
          <a:p>
            <a:pPr algn="ctr"/>
            <a:endParaRPr lang="en-US" sz="2400" dirty="0"/>
          </a:p>
          <a:p>
            <a:pPr algn="ctr"/>
            <a:r>
              <a:rPr lang="en-US" sz="2400" dirty="0"/>
              <a:t> </a:t>
            </a:r>
          </a:p>
          <a:p>
            <a:pPr algn="ctr"/>
            <a:r>
              <a:rPr lang="en-US" sz="2800" b="1" i="1" dirty="0"/>
              <a:t>How we relate to others</a:t>
            </a:r>
          </a:p>
          <a:p>
            <a:pPr algn="ctr"/>
            <a:r>
              <a:rPr lang="en-US" sz="2400" dirty="0"/>
              <a:t>(social-emotional development)</a:t>
            </a:r>
          </a:p>
          <a:p>
            <a:pPr algn="ctr"/>
            <a:endParaRPr lang="en-US" sz="2400" dirty="0"/>
          </a:p>
          <a:p>
            <a:pPr algn="ctr"/>
            <a:endParaRPr lang="en-US" sz="2400" dirty="0"/>
          </a:p>
          <a:p>
            <a:pPr algn="ctr"/>
            <a:r>
              <a:rPr lang="en-US" sz="2800" b="1" dirty="0"/>
              <a:t>The </a:t>
            </a:r>
            <a:r>
              <a:rPr lang="en-US" sz="2800" b="1" i="1" dirty="0"/>
              <a:t>bricks and mortar </a:t>
            </a:r>
            <a:r>
              <a:rPr lang="en-US" sz="2800" b="1" dirty="0"/>
              <a:t>of brain construction</a:t>
            </a:r>
          </a:p>
        </p:txBody>
      </p:sp>
      <p:sp>
        <p:nvSpPr>
          <p:cNvPr id="7" name="Plus 6"/>
          <p:cNvSpPr/>
          <p:nvPr/>
        </p:nvSpPr>
        <p:spPr bwMode="auto">
          <a:xfrm>
            <a:off x="7454900" y="2438400"/>
            <a:ext cx="762000" cy="685800"/>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a:latin typeface="Times" pitchFamily="1" charset="0"/>
            </a:endParaRPr>
          </a:p>
        </p:txBody>
      </p:sp>
      <p:sp>
        <p:nvSpPr>
          <p:cNvPr id="8" name="Equal 7"/>
          <p:cNvSpPr/>
          <p:nvPr/>
        </p:nvSpPr>
        <p:spPr bwMode="auto">
          <a:xfrm>
            <a:off x="7321550" y="3962400"/>
            <a:ext cx="1028700" cy="685800"/>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a:latin typeface="Times" pitchFamily="1" charset="0"/>
            </a:endParaRPr>
          </a:p>
        </p:txBody>
      </p:sp>
      <p:sp>
        <p:nvSpPr>
          <p:cNvPr id="3" name="TextBox 2"/>
          <p:cNvSpPr txBox="1"/>
          <p:nvPr/>
        </p:nvSpPr>
        <p:spPr>
          <a:xfrm>
            <a:off x="2362200" y="6248401"/>
            <a:ext cx="4611712" cy="307777"/>
          </a:xfrm>
          <a:prstGeom prst="rect">
            <a:avLst/>
          </a:prstGeom>
          <a:noFill/>
        </p:spPr>
        <p:txBody>
          <a:bodyPr wrap="none" rtlCol="0">
            <a:spAutoFit/>
          </a:bodyPr>
          <a:lstStyle/>
          <a:p>
            <a:r>
              <a:rPr lang="en-US" sz="1400" dirty="0"/>
              <a:t>Institute of Medicine. </a:t>
            </a:r>
            <a:r>
              <a:rPr lang="en-US" sz="1400" i="1" dirty="0"/>
              <a:t>From Neurons to Neighborhoods</a:t>
            </a:r>
            <a:r>
              <a:rPr lang="en-US" sz="1400" dirty="0"/>
              <a:t>. 2000</a:t>
            </a:r>
          </a:p>
        </p:txBody>
      </p:sp>
      <p:pic>
        <p:nvPicPr>
          <p:cNvPr id="14" name="Picture 2" descr="C:\Users\PCole\AppData\Local\Microsoft\Windows\Temporary Internet Files\Content.IE5\CC5R72WC\MC900241327[1].wmf">
            <a:extLst>
              <a:ext uri="{FF2B5EF4-FFF2-40B4-BE49-F238E27FC236}">
                <a16:creationId xmlns:a16="http://schemas.microsoft.com/office/drawing/2014/main" id="{5EFD439C-3783-4758-88E8-9544F4D5E662}"/>
              </a:ext>
            </a:extLst>
          </p:cNvPr>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t="4465" b="4465"/>
          <a:stretch>
            <a:fillRect/>
          </a:stretch>
        </p:blipFill>
        <p:spPr bwMode="auto">
          <a:xfrm>
            <a:off x="791736" y="2308158"/>
            <a:ext cx="3569010" cy="270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0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98" y="370278"/>
            <a:ext cx="10154153" cy="762000"/>
          </a:xfrm>
        </p:spPr>
        <p:txBody>
          <a:bodyPr/>
          <a:lstStyle/>
          <a:p>
            <a:r>
              <a:rPr lang="en-US" sz="2600" dirty="0"/>
              <a:t>The Foundation for All Learning that Follows Depends on the Quality of These “Materials”</a:t>
            </a:r>
          </a:p>
        </p:txBody>
      </p:sp>
      <p:pic>
        <p:nvPicPr>
          <p:cNvPr id="2050" name="Picture 2" descr="C:\Users\PCole\AppData\Local\Microsoft\Windows\Temporary Internet Files\Content.IE5\CC5R72WC\MC9004382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232" y="1499393"/>
            <a:ext cx="17716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ole\AppData\Local\Microsoft\Windows\Temporary Internet Files\Content.IE5\J8D2GJ5T\MC9000567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824369"/>
            <a:ext cx="1518818" cy="1796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7818" y="1393851"/>
            <a:ext cx="4800600" cy="2400657"/>
          </a:xfrm>
          <a:prstGeom prst="rect">
            <a:avLst/>
          </a:prstGeom>
          <a:noFill/>
        </p:spPr>
        <p:txBody>
          <a:bodyPr wrap="square" rtlCol="0">
            <a:spAutoFit/>
          </a:bodyPr>
          <a:lstStyle/>
          <a:p>
            <a:r>
              <a:rPr lang="en-US" sz="2400" b="1" i="1" dirty="0"/>
              <a:t>Strong…</a:t>
            </a:r>
          </a:p>
          <a:p>
            <a:endParaRPr lang="en-US" b="1" i="1" dirty="0"/>
          </a:p>
          <a:p>
            <a:pPr marL="742950" lvl="1" indent="-285750">
              <a:buFont typeface="Wingdings" panose="05000000000000000000" pitchFamily="2" charset="2"/>
              <a:buChar char="Ø"/>
            </a:pPr>
            <a:r>
              <a:rPr lang="en-US" b="1" i="1" dirty="0"/>
              <a:t>Connections for important skills are reinforced </a:t>
            </a:r>
            <a:r>
              <a:rPr lang="en-US" i="1" dirty="0"/>
              <a:t>through nurturing relationships that facilitate pleasurable everyday activities (e.g., talking, playing, reading) and encourage exploration. </a:t>
            </a:r>
          </a:p>
          <a:p>
            <a:endParaRPr lang="en-US" dirty="0"/>
          </a:p>
        </p:txBody>
      </p:sp>
      <p:sp>
        <p:nvSpPr>
          <p:cNvPr id="6" name="TextBox 5"/>
          <p:cNvSpPr txBox="1"/>
          <p:nvPr/>
        </p:nvSpPr>
        <p:spPr>
          <a:xfrm>
            <a:off x="1307748" y="4056082"/>
            <a:ext cx="1645002" cy="461665"/>
          </a:xfrm>
          <a:prstGeom prst="rect">
            <a:avLst/>
          </a:prstGeom>
          <a:noFill/>
        </p:spPr>
        <p:txBody>
          <a:bodyPr wrap="none" rtlCol="0">
            <a:spAutoFit/>
          </a:bodyPr>
          <a:lstStyle/>
          <a:p>
            <a:r>
              <a:rPr lang="en-US" sz="2400" b="1" i="1" dirty="0"/>
              <a:t>Or fragile...</a:t>
            </a:r>
          </a:p>
        </p:txBody>
      </p:sp>
      <p:sp>
        <p:nvSpPr>
          <p:cNvPr id="7" name="TextBox 6"/>
          <p:cNvSpPr txBox="1"/>
          <p:nvPr/>
        </p:nvSpPr>
        <p:spPr>
          <a:xfrm>
            <a:off x="1803730" y="4589840"/>
            <a:ext cx="5702300" cy="1754326"/>
          </a:xfrm>
          <a:prstGeom prst="rect">
            <a:avLst/>
          </a:prstGeom>
          <a:noFill/>
        </p:spPr>
        <p:txBody>
          <a:bodyPr wrap="square" rtlCol="0">
            <a:spAutoFit/>
          </a:bodyPr>
          <a:lstStyle/>
          <a:p>
            <a:pPr marL="285750" lvl="3" indent="-285750">
              <a:buClr>
                <a:srgbClr val="294962"/>
              </a:buClr>
              <a:buFont typeface="Wingdings" panose="05000000000000000000" pitchFamily="2" charset="2"/>
              <a:buChar char="Ø"/>
            </a:pPr>
            <a:r>
              <a:rPr lang="en-US" b="1" i="1" dirty="0"/>
              <a:t>Important connections are lost </a:t>
            </a:r>
            <a:r>
              <a:rPr lang="en-US" i="1" dirty="0"/>
              <a:t>when a baby lacks positive experiences to reinforce them (no language-rich activities, opportunities to play and explore) and has negative experiences with caregivers (e.g., cries are ignored, no one smiles or talks, or talk is harsh) that stifle confidence and curiosity needed for learning.</a:t>
            </a:r>
          </a:p>
        </p:txBody>
      </p:sp>
    </p:spTree>
    <p:extLst>
      <p:ext uri="{BB962C8B-B14F-4D97-AF65-F5344CB8AC3E}">
        <p14:creationId xmlns:p14="http://schemas.microsoft.com/office/powerpoint/2010/main" val="223479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8800" y="117156"/>
            <a:ext cx="9093200" cy="1168400"/>
          </a:xfrm>
        </p:spPr>
        <p:txBody>
          <a:bodyPr>
            <a:normAutofit fontScale="90000"/>
          </a:bodyPr>
          <a:lstStyle/>
          <a:p>
            <a:pPr eaLnBrk="1" hangingPunct="1"/>
            <a:r>
              <a:rPr lang="en-US" dirty="0"/>
              <a:t>How Important Are Early Relationships? </a:t>
            </a:r>
            <a:br>
              <a:rPr lang="en-US" dirty="0"/>
            </a:br>
            <a:r>
              <a:rPr lang="en-US" dirty="0"/>
              <a:t>Connecting with Caregivers Helps Babies’ Brains Organize</a:t>
            </a:r>
            <a:endParaRPr lang="en-US" altLang="en-US" dirty="0"/>
          </a:p>
        </p:txBody>
      </p:sp>
      <p:pic>
        <p:nvPicPr>
          <p:cNvPr id="20483" name="Still Face Experiment.avi">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224" y="1447800"/>
            <a:ext cx="528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1" y="5817514"/>
            <a:ext cx="8687120" cy="923330"/>
          </a:xfrm>
          <a:prstGeom prst="rect">
            <a:avLst/>
          </a:prstGeom>
          <a:noFill/>
        </p:spPr>
        <p:txBody>
          <a:bodyPr wrap="square" rtlCol="0">
            <a:spAutoFit/>
          </a:bodyPr>
          <a:lstStyle/>
          <a:p>
            <a:r>
              <a:rPr lang="en-US" dirty="0"/>
              <a:t>Two versions of this experiment can be found at:</a:t>
            </a:r>
          </a:p>
          <a:p>
            <a:r>
              <a:rPr lang="en-US" dirty="0">
                <a:hlinkClick r:id="rId4"/>
              </a:rPr>
              <a:t>http://www.youtube.com/watch?v=apzXGEbZht0</a:t>
            </a:r>
            <a:r>
              <a:rPr lang="en-US" dirty="0"/>
              <a:t> and </a:t>
            </a:r>
          </a:p>
          <a:p>
            <a:r>
              <a:rPr lang="en-US" dirty="0">
                <a:hlinkClick r:id="rId5"/>
              </a:rPr>
              <a:t>http://www.zerotothree.org/child-development/early-childhood-mental-health/</a:t>
            </a:r>
            <a:r>
              <a:rPr lang="en-US" dirty="0"/>
              <a:t>  </a:t>
            </a:r>
          </a:p>
        </p:txBody>
      </p:sp>
      <p:sp>
        <p:nvSpPr>
          <p:cNvPr id="3" name="TextBox 2"/>
          <p:cNvSpPr txBox="1"/>
          <p:nvPr/>
        </p:nvSpPr>
        <p:spPr>
          <a:xfrm>
            <a:off x="2591830" y="5509737"/>
            <a:ext cx="4275594" cy="307777"/>
          </a:xfrm>
          <a:prstGeom prst="rect">
            <a:avLst/>
          </a:prstGeom>
          <a:noFill/>
        </p:spPr>
        <p:txBody>
          <a:bodyPr wrap="none" rtlCol="0">
            <a:spAutoFit/>
          </a:bodyPr>
          <a:lstStyle/>
          <a:p>
            <a:r>
              <a:rPr lang="en-US" sz="1400" dirty="0"/>
              <a:t>Copyright © 2007 ZERO TO THREE www.zerotothree.org</a:t>
            </a:r>
          </a:p>
        </p:txBody>
      </p:sp>
      <p:sp>
        <p:nvSpPr>
          <p:cNvPr id="5" name="TextBox 4">
            <a:extLst>
              <a:ext uri="{FF2B5EF4-FFF2-40B4-BE49-F238E27FC236}">
                <a16:creationId xmlns:a16="http://schemas.microsoft.com/office/drawing/2014/main" id="{4F331153-4016-4FCC-A907-44820DC1BE02}"/>
              </a:ext>
            </a:extLst>
          </p:cNvPr>
          <p:cNvSpPr txBox="1"/>
          <p:nvPr/>
        </p:nvSpPr>
        <p:spPr>
          <a:xfrm>
            <a:off x="7756293" y="2517953"/>
            <a:ext cx="3791414" cy="2031325"/>
          </a:xfrm>
          <a:prstGeom prst="rect">
            <a:avLst/>
          </a:prstGeom>
          <a:noFill/>
        </p:spPr>
        <p:txBody>
          <a:bodyPr wrap="square" rtlCol="0">
            <a:spAutoFit/>
          </a:bodyPr>
          <a:lstStyle/>
          <a:p>
            <a:r>
              <a:rPr lang="en-US" dirty="0"/>
              <a:t>This video from the “Still Face” experiment illustrates attachment between a baby and mother, and the effects of non-responsiveness on the part of the mother. Attachment and connection are vitally important for young children. </a:t>
            </a:r>
          </a:p>
        </p:txBody>
      </p:sp>
    </p:spTree>
    <p:extLst>
      <p:ext uri="{BB962C8B-B14F-4D97-AF65-F5344CB8AC3E}">
        <p14:creationId xmlns:p14="http://schemas.microsoft.com/office/powerpoint/2010/main" val="35261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158" y="1457326"/>
            <a:ext cx="2971799" cy="37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2" y="1405857"/>
            <a:ext cx="2999239" cy="37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620752" y="277187"/>
            <a:ext cx="94599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800" b="1" dirty="0">
                <a:solidFill>
                  <a:schemeClr val="bg1"/>
                </a:solidFill>
              </a:rPr>
              <a:t>When Babies Are Not Nurtured, Brain Development is Undermined</a:t>
            </a:r>
          </a:p>
        </p:txBody>
      </p:sp>
      <p:sp>
        <p:nvSpPr>
          <p:cNvPr id="2" name="TextBox 1"/>
          <p:cNvSpPr txBox="1"/>
          <p:nvPr/>
        </p:nvSpPr>
        <p:spPr>
          <a:xfrm>
            <a:off x="1524001" y="5211177"/>
            <a:ext cx="4508500" cy="923330"/>
          </a:xfrm>
          <a:prstGeom prst="rect">
            <a:avLst/>
          </a:prstGeom>
          <a:noFill/>
        </p:spPr>
        <p:txBody>
          <a:bodyPr wrap="square" rtlCol="0">
            <a:spAutoFit/>
          </a:bodyPr>
          <a:lstStyle/>
          <a:p>
            <a:r>
              <a:rPr lang="en-US" b="1" dirty="0"/>
              <a:t>Healthy, Typically Developing Brain:</a:t>
            </a:r>
          </a:p>
          <a:p>
            <a:r>
              <a:rPr lang="en-US" altLang="en-US" dirty="0">
                <a:latin typeface="+mj-lt"/>
              </a:rPr>
              <a:t>Significant brain activity, indicated by red areas.</a:t>
            </a:r>
          </a:p>
        </p:txBody>
      </p:sp>
      <p:sp>
        <p:nvSpPr>
          <p:cNvPr id="4" name="TextBox 3"/>
          <p:cNvSpPr txBox="1"/>
          <p:nvPr/>
        </p:nvSpPr>
        <p:spPr>
          <a:xfrm>
            <a:off x="5934870" y="5180429"/>
            <a:ext cx="4767262" cy="923330"/>
          </a:xfrm>
          <a:prstGeom prst="rect">
            <a:avLst/>
          </a:prstGeom>
          <a:noFill/>
        </p:spPr>
        <p:txBody>
          <a:bodyPr wrap="square" rtlCol="0">
            <a:spAutoFit/>
          </a:bodyPr>
          <a:lstStyle/>
          <a:p>
            <a:r>
              <a:rPr lang="en-US" altLang="en-US" b="1" dirty="0">
                <a:latin typeface="+mj-lt"/>
              </a:rPr>
              <a:t>Brain of Romanian Orphan:</a:t>
            </a:r>
            <a:r>
              <a:rPr lang="en-US" altLang="en-US" dirty="0">
                <a:latin typeface="+mj-lt"/>
              </a:rPr>
              <a:t> Severe physical and emotional neglect when young. Particular lack of activity in temporal lobe.</a:t>
            </a:r>
            <a:endParaRPr lang="en-US" dirty="0">
              <a:latin typeface="+mj-lt"/>
            </a:endParaRPr>
          </a:p>
        </p:txBody>
      </p:sp>
      <p:sp>
        <p:nvSpPr>
          <p:cNvPr id="5" name="TextBox 4"/>
          <p:cNvSpPr txBox="1"/>
          <p:nvPr/>
        </p:nvSpPr>
        <p:spPr>
          <a:xfrm>
            <a:off x="1524002" y="6019801"/>
            <a:ext cx="9080498" cy="646331"/>
          </a:xfrm>
          <a:prstGeom prst="rect">
            <a:avLst/>
          </a:prstGeom>
          <a:noFill/>
        </p:spPr>
        <p:txBody>
          <a:bodyPr wrap="square" rtlCol="0">
            <a:spAutoFit/>
          </a:bodyPr>
          <a:lstStyle/>
          <a:p>
            <a:r>
              <a:rPr lang="en-US" altLang="en-US" dirty="0">
                <a:solidFill>
                  <a:srgbClr val="C00000"/>
                </a:solidFill>
              </a:rPr>
              <a:t>The temporal lobe is associated with processing auditory stimuli, comprehension, language, behavior, and short and long-term memory.</a:t>
            </a:r>
            <a:endParaRPr lang="en-US" dirty="0">
              <a:solidFill>
                <a:srgbClr val="C00000"/>
              </a:solidFill>
            </a:endParaRPr>
          </a:p>
        </p:txBody>
      </p:sp>
    </p:spTree>
    <p:extLst>
      <p:ext uri="{BB962C8B-B14F-4D97-AF65-F5344CB8AC3E}">
        <p14:creationId xmlns:p14="http://schemas.microsoft.com/office/powerpoint/2010/main" val="268907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fade">
                                      <p:cBhvr>
                                        <p:cTn id="12"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A41B-ECE6-4E42-9958-21A963E58439}"/>
              </a:ext>
            </a:extLst>
          </p:cNvPr>
          <p:cNvSpPr>
            <a:spLocks noGrp="1"/>
          </p:cNvSpPr>
          <p:nvPr>
            <p:ph type="title"/>
          </p:nvPr>
        </p:nvSpPr>
        <p:spPr/>
        <p:txBody>
          <a:bodyPr>
            <a:normAutofit/>
          </a:bodyPr>
          <a:lstStyle/>
          <a:p>
            <a:r>
              <a:rPr lang="en-US" altLang="en-US" dirty="0"/>
              <a:t>When Babies Are Not Nurtured, Brain Development is Undermined (cont.)</a:t>
            </a:r>
            <a:endParaRPr lang="en-US" dirty="0"/>
          </a:p>
        </p:txBody>
      </p:sp>
      <p:sp>
        <p:nvSpPr>
          <p:cNvPr id="3" name="Content Placeholder 2">
            <a:extLst>
              <a:ext uri="{FF2B5EF4-FFF2-40B4-BE49-F238E27FC236}">
                <a16:creationId xmlns:a16="http://schemas.microsoft.com/office/drawing/2014/main" id="{DE4700CC-C055-4E42-A548-9E33B12A2961}"/>
              </a:ext>
            </a:extLst>
          </p:cNvPr>
          <p:cNvSpPr>
            <a:spLocks noGrp="1"/>
          </p:cNvSpPr>
          <p:nvPr>
            <p:ph idx="1"/>
          </p:nvPr>
        </p:nvSpPr>
        <p:spPr/>
        <p:txBody>
          <a:bodyPr/>
          <a:lstStyle/>
          <a:p>
            <a:pPr>
              <a:spcAft>
                <a:spcPts val="1000"/>
              </a:spcAft>
            </a:pPr>
            <a:r>
              <a:rPr lang="en-US" dirty="0"/>
              <a:t>Scientists and clinicians who have researched early adverse experiences now conclude that they become integrated into our bodies and literally “get under our skin” in the form of impairments in:</a:t>
            </a:r>
          </a:p>
          <a:p>
            <a:pPr lvl="1">
              <a:spcAft>
                <a:spcPts val="1000"/>
              </a:spcAft>
            </a:pPr>
            <a:r>
              <a:rPr lang="en-US" dirty="0"/>
              <a:t>Brain architecture</a:t>
            </a:r>
          </a:p>
          <a:p>
            <a:pPr lvl="1">
              <a:spcAft>
                <a:spcPts val="1000"/>
              </a:spcAft>
            </a:pPr>
            <a:r>
              <a:rPr lang="en-US" dirty="0"/>
              <a:t>Immune status</a:t>
            </a:r>
          </a:p>
          <a:p>
            <a:pPr lvl="1">
              <a:spcAft>
                <a:spcPts val="1000"/>
              </a:spcAft>
            </a:pPr>
            <a:r>
              <a:rPr lang="en-US" dirty="0"/>
              <a:t>Metabolic systems</a:t>
            </a:r>
          </a:p>
          <a:p>
            <a:pPr lvl="1">
              <a:spcAft>
                <a:spcPts val="1000"/>
              </a:spcAft>
            </a:pPr>
            <a:r>
              <a:rPr lang="en-US" dirty="0"/>
              <a:t>Cardiovascular functions </a:t>
            </a:r>
          </a:p>
          <a:p>
            <a:pPr>
              <a:spcAft>
                <a:spcPts val="1000"/>
              </a:spcAft>
            </a:pPr>
            <a:r>
              <a:rPr lang="en-US" dirty="0"/>
              <a:t>These in turn lead to poor lifelong developmental, educational, and health challenges.</a:t>
            </a:r>
          </a:p>
        </p:txBody>
      </p:sp>
    </p:spTree>
    <p:extLst>
      <p:ext uri="{BB962C8B-B14F-4D97-AF65-F5344CB8AC3E}">
        <p14:creationId xmlns:p14="http://schemas.microsoft.com/office/powerpoint/2010/main" val="292499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br>
              <a:rPr lang="en-US" dirty="0"/>
            </a:br>
            <a:br>
              <a:rPr lang="en-US" dirty="0"/>
            </a:br>
            <a:r>
              <a:rPr lang="en-US" dirty="0"/>
              <a:t>What Happens When Children Don’t Get What They Need for a Strong Start in Life? </a:t>
            </a:r>
            <a:endParaRPr lang="en-US" sz="4000" b="0" dirty="0"/>
          </a:p>
        </p:txBody>
      </p:sp>
      <p:sp>
        <p:nvSpPr>
          <p:cNvPr id="4" name="Slide Number Placeholder 3"/>
          <p:cNvSpPr>
            <a:spLocks noGrp="1"/>
          </p:cNvSpPr>
          <p:nvPr>
            <p:ph type="sldNum" sz="quarter" idx="4"/>
          </p:nvPr>
        </p:nvSpPr>
        <p:spPr>
          <a:prstGeom prst="rect">
            <a:avLst/>
          </a:prstGeom>
        </p:spPr>
        <p:txBody>
          <a:bodyPr/>
          <a:lstStyle/>
          <a:p>
            <a:fld id="{91B4BA70-C109-4765-8DED-6CEBD4699AC8}" type="slidenum">
              <a:rPr lang="en-US" smtClean="0"/>
              <a:pPr/>
              <a:t>15</a:t>
            </a:fld>
            <a:endParaRPr lang="en-US"/>
          </a:p>
        </p:txBody>
      </p:sp>
      <p:pic>
        <p:nvPicPr>
          <p:cNvPr id="5" name="Content Placeholder 4">
            <a:extLst>
              <a:ext uri="{FF2B5EF4-FFF2-40B4-BE49-F238E27FC236}">
                <a16:creationId xmlns:a16="http://schemas.microsoft.com/office/drawing/2014/main" id="{64556695-B37D-4BD8-9A87-FBF848356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639" y="800472"/>
            <a:ext cx="2144722" cy="3218706"/>
          </a:xfrm>
          <a:prstGeom prst="rect">
            <a:avLst/>
          </a:prstGeom>
        </p:spPr>
      </p:pic>
    </p:spTree>
    <p:extLst>
      <p:ext uri="{BB962C8B-B14F-4D97-AF65-F5344CB8AC3E}">
        <p14:creationId xmlns:p14="http://schemas.microsoft.com/office/powerpoint/2010/main" val="339033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the Picture for Our Nation’s Children?</a:t>
            </a:r>
            <a:endParaRPr lang="en-US" dirty="0"/>
          </a:p>
        </p:txBody>
      </p:sp>
      <p:sp>
        <p:nvSpPr>
          <p:cNvPr id="3" name="Content Placeholder 2"/>
          <p:cNvSpPr>
            <a:spLocks noGrp="1"/>
          </p:cNvSpPr>
          <p:nvPr>
            <p:ph sz="half" idx="1"/>
          </p:nvPr>
        </p:nvSpPr>
        <p:spPr>
          <a:xfrm>
            <a:off x="488951" y="2265924"/>
            <a:ext cx="5607049" cy="3226263"/>
          </a:xfrm>
        </p:spPr>
        <p:txBody>
          <a:bodyPr>
            <a:normAutofit/>
          </a:bodyPr>
          <a:lstStyle/>
          <a:p>
            <a:pPr>
              <a:spcAft>
                <a:spcPts val="1000"/>
              </a:spcAft>
            </a:pPr>
            <a:r>
              <a:rPr lang="en-US" sz="2000" dirty="0"/>
              <a:t>6.8 million children under 3 (61%) have at least one risk factor for poor health, social, or developmental outcomes.</a:t>
            </a:r>
          </a:p>
          <a:p>
            <a:pPr>
              <a:spcAft>
                <a:spcPts val="1000"/>
              </a:spcAft>
            </a:pPr>
            <a:r>
              <a:rPr lang="en-US" sz="2000" dirty="0"/>
              <a:t>5.7 million children under age 3 (48%) live in low-income families.</a:t>
            </a:r>
          </a:p>
          <a:p>
            <a:pPr>
              <a:spcAft>
                <a:spcPts val="1000"/>
              </a:spcAft>
            </a:pPr>
            <a:r>
              <a:rPr lang="en-US" sz="2000" dirty="0"/>
              <a:t>At age 2, children in the lowest socio-economic group are behind more affluent children in measures of language, cognitive abilities, and attachment.</a:t>
            </a:r>
            <a:endParaRPr lang="en-US" dirty="0"/>
          </a:p>
        </p:txBody>
      </p:sp>
      <p:pic>
        <p:nvPicPr>
          <p:cNvPr id="7" name="Picture 2" descr="https://zero-to-three.s3.amazonaws.com/images/2333/af1e4952-3469-4913-95f1-3fde329be46d-small.jpg?1530041336">
            <a:extLst>
              <a:ext uri="{FF2B5EF4-FFF2-40B4-BE49-F238E27FC236}">
                <a16:creationId xmlns:a16="http://schemas.microsoft.com/office/drawing/2014/main" id="{147E71FD-6AB3-4CF9-8920-03256DA2AC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26832" y="2168696"/>
            <a:ext cx="5276217" cy="297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99" y="12700"/>
            <a:ext cx="9595315" cy="1181100"/>
          </a:xfrm>
        </p:spPr>
        <p:txBody>
          <a:bodyPr>
            <a:normAutofit/>
          </a:bodyPr>
          <a:lstStyle/>
          <a:p>
            <a:r>
              <a:rPr lang="en-US" dirty="0"/>
              <a:t>Different Opportunities = Disparities in Development</a:t>
            </a:r>
            <a:br>
              <a:rPr lang="en-US" dirty="0"/>
            </a:br>
            <a:r>
              <a:rPr lang="en-US" dirty="0"/>
              <a:t>The “Word Gap” is one example</a:t>
            </a:r>
          </a:p>
        </p:txBody>
      </p:sp>
      <p:sp>
        <p:nvSpPr>
          <p:cNvPr id="5" name="TextBox 4"/>
          <p:cNvSpPr txBox="1"/>
          <p:nvPr/>
        </p:nvSpPr>
        <p:spPr>
          <a:xfrm>
            <a:off x="462776" y="2732049"/>
            <a:ext cx="3780263" cy="2554545"/>
          </a:xfrm>
          <a:prstGeom prst="rect">
            <a:avLst/>
          </a:prstGeom>
          <a:noFill/>
        </p:spPr>
        <p:txBody>
          <a:bodyPr wrap="square" rtlCol="0">
            <a:spAutoFit/>
          </a:bodyPr>
          <a:lstStyle/>
          <a:p>
            <a:r>
              <a:rPr lang="en-US" sz="2000" dirty="0"/>
              <a:t>Language gives us the ability to communicate verbally and later through print. Strong language skills at age 3 predict academic success in grade 3. When children lack this key to learning, they cannot easily master academic content presented in school.</a:t>
            </a:r>
          </a:p>
        </p:txBody>
      </p:sp>
      <p:pic>
        <p:nvPicPr>
          <p:cNvPr id="8" name="Content Placeholder 7">
            <a:extLst>
              <a:ext uri="{FF2B5EF4-FFF2-40B4-BE49-F238E27FC236}">
                <a16:creationId xmlns:a16="http://schemas.microsoft.com/office/drawing/2014/main" id="{55D57159-690C-477E-86F3-EA4FF9865C8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1131" b="45560"/>
          <a:stretch/>
        </p:blipFill>
        <p:spPr>
          <a:xfrm>
            <a:off x="4482792" y="1594624"/>
            <a:ext cx="6066262" cy="5059170"/>
          </a:xfrm>
        </p:spPr>
      </p:pic>
    </p:spTree>
    <p:extLst>
      <p:ext uri="{BB962C8B-B14F-4D97-AF65-F5344CB8AC3E}">
        <p14:creationId xmlns:p14="http://schemas.microsoft.com/office/powerpoint/2010/main" val="283913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a:srcRect/>
          <a:stretch>
            <a:fillRect/>
          </a:stretch>
        </p:blipFill>
        <p:spPr bwMode="auto">
          <a:xfrm>
            <a:off x="149302" y="1435102"/>
            <a:ext cx="7696200" cy="4646939"/>
          </a:xfrm>
          <a:prstGeom prst="rect">
            <a:avLst/>
          </a:prstGeom>
          <a:noFill/>
          <a:ln w="9525">
            <a:noFill/>
            <a:miter lim="800000"/>
            <a:headEnd/>
            <a:tailEnd/>
          </a:ln>
        </p:spPr>
      </p:pic>
      <p:sp>
        <p:nvSpPr>
          <p:cNvPr id="64514" name="Rectangle 2"/>
          <p:cNvSpPr txBox="1">
            <a:spLocks noChangeArrowheads="1"/>
          </p:cNvSpPr>
          <p:nvPr/>
        </p:nvSpPr>
        <p:spPr bwMode="auto">
          <a:xfrm>
            <a:off x="494370" y="375503"/>
            <a:ext cx="10097430" cy="762000"/>
          </a:xfrm>
          <a:prstGeom prst="rect">
            <a:avLst/>
          </a:prstGeom>
          <a:noFill/>
          <a:ln w="9525">
            <a:noFill/>
            <a:miter lim="800000"/>
            <a:headEnd/>
            <a:tailEnd/>
          </a:ln>
        </p:spPr>
        <p:txBody>
          <a:bodyPr lIns="109728" tIns="0" rIns="109728" bIns="0" anchor="ctr"/>
          <a:lstStyle/>
          <a:p>
            <a:r>
              <a:rPr lang="en-US" sz="2400" b="1" dirty="0">
                <a:solidFill>
                  <a:schemeClr val="bg1"/>
                </a:solidFill>
                <a:latin typeface="Arial" charset="0"/>
              </a:rPr>
              <a:t>It’s More Than Just Words: Multiple Risk Factors Increase Developmental Delays </a:t>
            </a:r>
          </a:p>
        </p:txBody>
      </p:sp>
      <p:sp>
        <p:nvSpPr>
          <p:cNvPr id="2" name="TextBox 1"/>
          <p:cNvSpPr txBox="1"/>
          <p:nvPr/>
        </p:nvSpPr>
        <p:spPr>
          <a:xfrm>
            <a:off x="149302" y="5886080"/>
            <a:ext cx="7696200" cy="784830"/>
          </a:xfrm>
          <a:prstGeom prst="rect">
            <a:avLst/>
          </a:prstGeom>
          <a:noFill/>
        </p:spPr>
        <p:txBody>
          <a:bodyPr wrap="square" rtlCol="0">
            <a:spAutoFit/>
          </a:bodyPr>
          <a:lstStyle/>
          <a:p>
            <a:r>
              <a:rPr lang="en-US" sz="1500" dirty="0"/>
              <a:t>Risk Factors Examined: maltreatment; minority status; single caregiver; poverty; domestic violence; caregiver substance abuse; caregiver mental health problem; low caregiver education; biomedical risk condition; teen-aged caregiver; 4 or more children in the home</a:t>
            </a:r>
          </a:p>
        </p:txBody>
      </p:sp>
      <p:sp>
        <p:nvSpPr>
          <p:cNvPr id="3" name="TextBox 2">
            <a:extLst>
              <a:ext uri="{FF2B5EF4-FFF2-40B4-BE49-F238E27FC236}">
                <a16:creationId xmlns:a16="http://schemas.microsoft.com/office/drawing/2014/main" id="{EA853187-318B-4858-86CD-DE54D3866052}"/>
              </a:ext>
            </a:extLst>
          </p:cNvPr>
          <p:cNvSpPr txBox="1"/>
          <p:nvPr/>
        </p:nvSpPr>
        <p:spPr>
          <a:xfrm>
            <a:off x="7560527" y="2653990"/>
            <a:ext cx="4382429" cy="1200329"/>
          </a:xfrm>
          <a:prstGeom prst="rect">
            <a:avLst/>
          </a:prstGeom>
          <a:noFill/>
        </p:spPr>
        <p:txBody>
          <a:bodyPr wrap="square" rtlCol="0">
            <a:spAutoFit/>
          </a:bodyPr>
          <a:lstStyle/>
          <a:p>
            <a:r>
              <a:rPr lang="en-US" dirty="0"/>
              <a:t>This study of children experiencing maltreatment showed that the cumulative effect of multiple risk factors is an extremely high likelihood of a developmental delay.</a:t>
            </a:r>
          </a:p>
        </p:txBody>
      </p:sp>
    </p:spTree>
    <p:extLst>
      <p:ext uri="{BB962C8B-B14F-4D97-AF65-F5344CB8AC3E}">
        <p14:creationId xmlns:p14="http://schemas.microsoft.com/office/powerpoint/2010/main" val="324925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91057" y="2209802"/>
            <a:ext cx="4303645" cy="3200400"/>
          </a:xfrm>
        </p:spPr>
      </p:pic>
      <p:sp>
        <p:nvSpPr>
          <p:cNvPr id="6" name="Content Placeholder 5"/>
          <p:cNvSpPr>
            <a:spLocks noGrp="1"/>
          </p:cNvSpPr>
          <p:nvPr>
            <p:ph sz="half" idx="1"/>
          </p:nvPr>
        </p:nvSpPr>
        <p:spPr>
          <a:xfrm>
            <a:off x="446157" y="1963329"/>
            <a:ext cx="3429000" cy="4724399"/>
          </a:xfrm>
        </p:spPr>
        <p:txBody>
          <a:bodyPr>
            <a:normAutofit/>
          </a:bodyPr>
          <a:lstStyle/>
          <a:p>
            <a:pPr marL="0" indent="0">
              <a:buNone/>
            </a:pPr>
            <a:r>
              <a:rPr lang="en-US" sz="2000" b="1" dirty="0">
                <a:solidFill>
                  <a:schemeClr val="tx1"/>
                </a:solidFill>
              </a:rPr>
              <a:t>Early Adverse Experiences</a:t>
            </a:r>
          </a:p>
          <a:p>
            <a:pPr>
              <a:buFont typeface="Arial" panose="020B0604020202020204" pitchFamily="34" charset="0"/>
              <a:buChar char="•"/>
            </a:pPr>
            <a:r>
              <a:rPr lang="en-US" i="0" dirty="0">
                <a:solidFill>
                  <a:schemeClr val="tx1"/>
                </a:solidFill>
              </a:rPr>
              <a:t>Emotional, physical, or sexual abuse</a:t>
            </a:r>
          </a:p>
          <a:p>
            <a:pPr>
              <a:buFont typeface="Arial" panose="020B0604020202020204" pitchFamily="34" charset="0"/>
              <a:buChar char="•"/>
            </a:pPr>
            <a:r>
              <a:rPr lang="en-US" i="0" dirty="0">
                <a:solidFill>
                  <a:schemeClr val="tx1"/>
                </a:solidFill>
              </a:rPr>
              <a:t>Emotional or physical neglect</a:t>
            </a:r>
          </a:p>
          <a:p>
            <a:pPr>
              <a:buFont typeface="Arial" panose="020B0604020202020204" pitchFamily="34" charset="0"/>
              <a:buChar char="•"/>
            </a:pPr>
            <a:r>
              <a:rPr lang="en-US" i="0" dirty="0">
                <a:solidFill>
                  <a:schemeClr val="tx1"/>
                </a:solidFill>
              </a:rPr>
              <a:t>Household Dysfunctions</a:t>
            </a:r>
          </a:p>
          <a:p>
            <a:pPr lvl="1">
              <a:buFont typeface="Arial" panose="020B0604020202020204" pitchFamily="34" charset="0"/>
              <a:buChar char="•"/>
            </a:pPr>
            <a:r>
              <a:rPr lang="en-US" sz="1600" dirty="0"/>
              <a:t>Mother treated violently</a:t>
            </a:r>
          </a:p>
          <a:p>
            <a:pPr lvl="1">
              <a:buFont typeface="Arial" panose="020B0604020202020204" pitchFamily="34" charset="0"/>
              <a:buChar char="•"/>
            </a:pPr>
            <a:r>
              <a:rPr lang="en-US" sz="1600" dirty="0"/>
              <a:t>Household substance abuse</a:t>
            </a:r>
          </a:p>
          <a:p>
            <a:pPr lvl="1">
              <a:buFont typeface="Arial" panose="020B0604020202020204" pitchFamily="34" charset="0"/>
              <a:buChar char="•"/>
            </a:pPr>
            <a:r>
              <a:rPr lang="en-US" sz="1600" dirty="0"/>
              <a:t>Household mental illness</a:t>
            </a:r>
          </a:p>
          <a:p>
            <a:pPr lvl="1">
              <a:buFont typeface="Arial" panose="020B0604020202020204" pitchFamily="34" charset="0"/>
              <a:buChar char="•"/>
            </a:pPr>
            <a:r>
              <a:rPr lang="en-US" sz="1600" dirty="0"/>
              <a:t>Parental separation or divorce</a:t>
            </a:r>
          </a:p>
          <a:p>
            <a:pPr lvl="1">
              <a:buFont typeface="Arial" panose="020B0604020202020204" pitchFamily="34" charset="0"/>
              <a:buChar char="•"/>
            </a:pPr>
            <a:r>
              <a:rPr lang="en-US" sz="1600" dirty="0"/>
              <a:t>Incarcerated household member</a:t>
            </a:r>
            <a:endParaRPr lang="en-US" dirty="0"/>
          </a:p>
        </p:txBody>
      </p:sp>
      <p:sp>
        <p:nvSpPr>
          <p:cNvPr id="8" name="Content Placeholder 7"/>
          <p:cNvSpPr>
            <a:spLocks noGrp="1"/>
          </p:cNvSpPr>
          <p:nvPr>
            <p:ph sz="half" idx="14"/>
          </p:nvPr>
        </p:nvSpPr>
        <p:spPr>
          <a:xfrm>
            <a:off x="8737289" y="1963329"/>
            <a:ext cx="3320895" cy="3918721"/>
          </a:xfrm>
        </p:spPr>
        <p:txBody>
          <a:bodyPr>
            <a:noAutofit/>
          </a:bodyPr>
          <a:lstStyle/>
          <a:p>
            <a:pPr marL="0" indent="0">
              <a:buNone/>
            </a:pPr>
            <a:r>
              <a:rPr lang="en-US" sz="2000" b="1" dirty="0">
                <a:solidFill>
                  <a:schemeClr val="tx1"/>
                </a:solidFill>
              </a:rPr>
              <a:t>Increase Risk as Adults of:</a:t>
            </a:r>
          </a:p>
          <a:p>
            <a:pPr>
              <a:buFont typeface="Arial" panose="020B0604020202020204" pitchFamily="34" charset="0"/>
              <a:buChar char="•"/>
            </a:pPr>
            <a:r>
              <a:rPr lang="en-US" sz="2000" dirty="0">
                <a:solidFill>
                  <a:schemeClr val="tx1"/>
                </a:solidFill>
              </a:rPr>
              <a:t>Alcohol or substance abuse</a:t>
            </a:r>
          </a:p>
          <a:p>
            <a:pPr>
              <a:buFont typeface="Arial" panose="020B0604020202020204" pitchFamily="34" charset="0"/>
              <a:buChar char="•"/>
            </a:pPr>
            <a:r>
              <a:rPr lang="en-US" sz="2000" dirty="0">
                <a:solidFill>
                  <a:schemeClr val="tx1"/>
                </a:solidFill>
              </a:rPr>
              <a:t>Depression/suicide attempts</a:t>
            </a:r>
          </a:p>
          <a:p>
            <a:pPr>
              <a:buFont typeface="Arial" panose="020B0604020202020204" pitchFamily="34" charset="0"/>
              <a:buChar char="•"/>
            </a:pPr>
            <a:r>
              <a:rPr lang="en-US" sz="2000" dirty="0">
                <a:solidFill>
                  <a:schemeClr val="tx1"/>
                </a:solidFill>
              </a:rPr>
              <a:t>Heart disease</a:t>
            </a:r>
          </a:p>
          <a:p>
            <a:pPr>
              <a:buFont typeface="Arial" panose="020B0604020202020204" pitchFamily="34" charset="0"/>
              <a:buChar char="•"/>
            </a:pPr>
            <a:r>
              <a:rPr lang="en-US" sz="2000" dirty="0">
                <a:solidFill>
                  <a:schemeClr val="tx1"/>
                </a:solidFill>
              </a:rPr>
              <a:t>Unhealthy behaviors</a:t>
            </a:r>
          </a:p>
          <a:p>
            <a:pPr>
              <a:buFont typeface="Arial" panose="020B0604020202020204" pitchFamily="34" charset="0"/>
              <a:buChar char="•"/>
            </a:pPr>
            <a:r>
              <a:rPr lang="en-US" sz="2000" dirty="0">
                <a:solidFill>
                  <a:schemeClr val="tx1"/>
                </a:solidFill>
              </a:rPr>
              <a:t>Early death</a:t>
            </a:r>
          </a:p>
          <a:p>
            <a:endParaRPr lang="en-US" dirty="0"/>
          </a:p>
        </p:txBody>
      </p:sp>
      <p:sp>
        <p:nvSpPr>
          <p:cNvPr id="5" name="Title 4"/>
          <p:cNvSpPr>
            <a:spLocks noGrp="1"/>
          </p:cNvSpPr>
          <p:nvPr>
            <p:ph type="title"/>
          </p:nvPr>
        </p:nvSpPr>
        <p:spPr>
          <a:xfrm>
            <a:off x="446157" y="485368"/>
            <a:ext cx="10136349" cy="715962"/>
          </a:xfrm>
        </p:spPr>
        <p:txBody>
          <a:bodyPr>
            <a:noAutofit/>
          </a:bodyPr>
          <a:lstStyle/>
          <a:p>
            <a:r>
              <a:rPr lang="en-US" dirty="0"/>
              <a:t>Early Childhood Adversity Has Lifelong Health and Social Consequences</a:t>
            </a:r>
            <a:endParaRPr lang="en-US" sz="2000" dirty="0"/>
          </a:p>
        </p:txBody>
      </p:sp>
      <p:sp>
        <p:nvSpPr>
          <p:cNvPr id="13" name="TextBox 12"/>
          <p:cNvSpPr txBox="1"/>
          <p:nvPr/>
        </p:nvSpPr>
        <p:spPr>
          <a:xfrm>
            <a:off x="1676400" y="6172201"/>
            <a:ext cx="8351748" cy="584775"/>
          </a:xfrm>
          <a:prstGeom prst="rect">
            <a:avLst/>
          </a:prstGeom>
          <a:noFill/>
        </p:spPr>
        <p:txBody>
          <a:bodyPr wrap="square" rtlCol="0">
            <a:spAutoFit/>
          </a:bodyPr>
          <a:lstStyle/>
          <a:p>
            <a:r>
              <a:rPr lang="en-US" sz="1600" dirty="0"/>
              <a:t>Source: CDC Adverse Childhood Experiences Study </a:t>
            </a:r>
            <a:r>
              <a:rPr lang="en-US" sz="1600" dirty="0">
                <a:hlinkClick r:id="rId4"/>
              </a:rPr>
              <a:t>http://www.cdc.gov/violenceprevention/acestudy/index.html</a:t>
            </a:r>
            <a:r>
              <a:rPr lang="en-US" sz="1600" dirty="0"/>
              <a:t> </a:t>
            </a:r>
          </a:p>
        </p:txBody>
      </p:sp>
    </p:spTree>
    <p:extLst>
      <p:ext uri="{BB962C8B-B14F-4D97-AF65-F5344CB8AC3E}">
        <p14:creationId xmlns:p14="http://schemas.microsoft.com/office/powerpoint/2010/main" val="77796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Development Grant Birth-Five (PDG B-5) </a:t>
            </a:r>
            <a:br>
              <a:rPr lang="en-US" dirty="0"/>
            </a:br>
            <a:r>
              <a:rPr lang="en-US" dirty="0"/>
              <a:t>Offers a New Opportunity to Support Babies</a:t>
            </a:r>
          </a:p>
        </p:txBody>
      </p:sp>
      <p:sp>
        <p:nvSpPr>
          <p:cNvPr id="3" name="Content Placeholder 2"/>
          <p:cNvSpPr>
            <a:spLocks noGrp="1"/>
          </p:cNvSpPr>
          <p:nvPr>
            <p:ph idx="1"/>
          </p:nvPr>
        </p:nvSpPr>
        <p:spPr>
          <a:xfrm>
            <a:off x="457199" y="1524000"/>
            <a:ext cx="11277599" cy="4885944"/>
          </a:xfrm>
        </p:spPr>
        <p:txBody>
          <a:bodyPr>
            <a:normAutofit/>
          </a:bodyPr>
          <a:lstStyle/>
          <a:p>
            <a:pPr>
              <a:spcAft>
                <a:spcPts val="1000"/>
              </a:spcAft>
            </a:pPr>
            <a:r>
              <a:rPr lang="en-US" dirty="0"/>
              <a:t>The new version of the Preschool Development Grant program, PDG B-5, for the first time allows states to include infants and toddlers. PDG B-5 offers states an opportunity to strengthen coordination of existing early childhood care and education (ECCE) services and funding streams to provide equal access to more children birth through age five. </a:t>
            </a:r>
          </a:p>
          <a:p>
            <a:pPr>
              <a:spcAft>
                <a:spcPts val="1000"/>
              </a:spcAft>
            </a:pPr>
            <a:r>
              <a:rPr lang="en-US" dirty="0"/>
              <a:t>We know from science that how we think, learn, communicate, concentrate, problem-solve, and relate to others when we get to school and later in our lives depends in large part on the experiences we have and the skills we develop during the earliest days, months, and years. </a:t>
            </a:r>
          </a:p>
          <a:p>
            <a:pPr>
              <a:spcAft>
                <a:spcPts val="1000"/>
              </a:spcAft>
            </a:pPr>
            <a:r>
              <a:rPr lang="en-US" dirty="0"/>
              <a:t>For this reason, we urge states to consider how they can intentionally focus on infants and toddlers in their PDG B-5 applications. </a:t>
            </a:r>
          </a:p>
          <a:p>
            <a:pPr>
              <a:spcAft>
                <a:spcPts val="1000"/>
              </a:spcAft>
            </a:pPr>
            <a:r>
              <a:rPr lang="en-US" dirty="0"/>
              <a:t>This PowerPoint provides an overview of early childhood brain development and how the mixed delivery ECCE system can support it. </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91B4BA70-C109-4765-8DED-6CEBD4699AC8}" type="slidenum">
              <a:rPr lang="en-US" smtClean="0"/>
              <a:t>2</a:t>
            </a:fld>
            <a:endParaRPr lang="en-US"/>
          </a:p>
        </p:txBody>
      </p:sp>
    </p:spTree>
    <p:extLst>
      <p:ext uri="{BB962C8B-B14F-4D97-AF65-F5344CB8AC3E}">
        <p14:creationId xmlns:p14="http://schemas.microsoft.com/office/powerpoint/2010/main" val="224953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87FDC4-350C-4DD9-BD2A-6B024661A59A}"/>
              </a:ext>
            </a:extLst>
          </p:cNvPr>
          <p:cNvSpPr>
            <a:spLocks noGrp="1"/>
          </p:cNvSpPr>
          <p:nvPr>
            <p:ph type="title"/>
          </p:nvPr>
        </p:nvSpPr>
        <p:spPr/>
        <p:txBody>
          <a:bodyPr>
            <a:normAutofit/>
          </a:bodyPr>
          <a:lstStyle/>
          <a:p>
            <a:r>
              <a:rPr lang="en-US" dirty="0"/>
              <a:t>High-Quality ECCE Programs Can Promote Children’s Development</a:t>
            </a:r>
          </a:p>
        </p:txBody>
      </p:sp>
      <p:sp>
        <p:nvSpPr>
          <p:cNvPr id="9" name="Content Placeholder 8">
            <a:extLst>
              <a:ext uri="{FF2B5EF4-FFF2-40B4-BE49-F238E27FC236}">
                <a16:creationId xmlns:a16="http://schemas.microsoft.com/office/drawing/2014/main" id="{3AEB7E91-E95E-47C2-9586-047800F580FF}"/>
              </a:ext>
            </a:extLst>
          </p:cNvPr>
          <p:cNvSpPr>
            <a:spLocks noGrp="1"/>
          </p:cNvSpPr>
          <p:nvPr>
            <p:ph idx="1"/>
          </p:nvPr>
        </p:nvSpPr>
        <p:spPr>
          <a:xfrm>
            <a:off x="457200" y="2264859"/>
            <a:ext cx="5330284" cy="4648200"/>
          </a:xfrm>
        </p:spPr>
        <p:txBody>
          <a:bodyPr/>
          <a:lstStyle/>
          <a:p>
            <a:pPr>
              <a:spcAft>
                <a:spcPts val="1000"/>
              </a:spcAft>
            </a:pPr>
            <a:r>
              <a:rPr lang="en-US" dirty="0"/>
              <a:t>High-quality ECCE programs improve infants’ and toddlers’:</a:t>
            </a:r>
          </a:p>
          <a:p>
            <a:pPr lvl="1">
              <a:spcAft>
                <a:spcPts val="1000"/>
              </a:spcAft>
            </a:pPr>
            <a:r>
              <a:rPr lang="en-US" dirty="0"/>
              <a:t>Early learning</a:t>
            </a:r>
          </a:p>
          <a:p>
            <a:pPr lvl="1">
              <a:spcAft>
                <a:spcPts val="1000"/>
              </a:spcAft>
            </a:pPr>
            <a:r>
              <a:rPr lang="en-US" dirty="0"/>
              <a:t>Cognitive and language development</a:t>
            </a:r>
          </a:p>
          <a:p>
            <a:pPr lvl="1">
              <a:spcAft>
                <a:spcPts val="1000"/>
              </a:spcAft>
            </a:pPr>
            <a:r>
              <a:rPr lang="en-US" dirty="0"/>
              <a:t>Social and emotional development</a:t>
            </a:r>
          </a:p>
          <a:p>
            <a:pPr lvl="1">
              <a:spcAft>
                <a:spcPts val="1000"/>
              </a:spcAft>
            </a:pPr>
            <a:r>
              <a:rPr lang="en-US" dirty="0"/>
              <a:t>School achievement</a:t>
            </a:r>
          </a:p>
        </p:txBody>
      </p:sp>
      <p:pic>
        <p:nvPicPr>
          <p:cNvPr id="2052" name="Picture 4" descr="https://zero-to-three.s3.amazonaws.com/images/2417/2f8b47c9-3b11-4389-8dc9-7c5002b626b7-small.jpg?1532914743">
            <a:extLst>
              <a:ext uri="{FF2B5EF4-FFF2-40B4-BE49-F238E27FC236}">
                <a16:creationId xmlns:a16="http://schemas.microsoft.com/office/drawing/2014/main" id="{70FB028C-3FF1-4251-8BFE-0C7BF3EF9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484" y="2264859"/>
            <a:ext cx="5641286" cy="317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E9034B-A749-476D-9AD2-65249AFBFEFE}"/>
              </a:ext>
            </a:extLst>
          </p:cNvPr>
          <p:cNvSpPr>
            <a:spLocks noGrp="1"/>
          </p:cNvSpPr>
          <p:nvPr>
            <p:ph type="title"/>
          </p:nvPr>
        </p:nvSpPr>
        <p:spPr/>
        <p:txBody>
          <a:bodyPr/>
          <a:lstStyle/>
          <a:p>
            <a:r>
              <a:rPr lang="en-US" dirty="0"/>
              <a:t>Investing in the Early Years Pays Off</a:t>
            </a:r>
          </a:p>
        </p:txBody>
      </p:sp>
      <p:sp>
        <p:nvSpPr>
          <p:cNvPr id="10" name="Content Placeholder 9">
            <a:extLst>
              <a:ext uri="{FF2B5EF4-FFF2-40B4-BE49-F238E27FC236}">
                <a16:creationId xmlns:a16="http://schemas.microsoft.com/office/drawing/2014/main" id="{BA7EBB06-E9AC-47C0-A4A1-54B55D7CF193}"/>
              </a:ext>
            </a:extLst>
          </p:cNvPr>
          <p:cNvSpPr>
            <a:spLocks noGrp="1"/>
          </p:cNvSpPr>
          <p:nvPr>
            <p:ph idx="1"/>
          </p:nvPr>
        </p:nvSpPr>
        <p:spPr>
          <a:xfrm>
            <a:off x="6583402" y="2205036"/>
            <a:ext cx="5162549" cy="4652963"/>
          </a:xfrm>
        </p:spPr>
        <p:txBody>
          <a:bodyPr/>
          <a:lstStyle/>
          <a:p>
            <a:pPr>
              <a:spcAft>
                <a:spcPts val="1000"/>
              </a:spcAft>
            </a:pPr>
            <a:r>
              <a:rPr lang="en-US" dirty="0"/>
              <a:t>Dr. James Heckman’s return on investment studies have shown that for every dollar invested in select early childhood programs, savings of almost $4 to $17 can be realized. </a:t>
            </a:r>
          </a:p>
          <a:p>
            <a:pPr>
              <a:spcAft>
                <a:spcPts val="1000"/>
              </a:spcAft>
            </a:pPr>
            <a:r>
              <a:rPr lang="en-US" dirty="0"/>
              <a:t>The rate of return on public investment is highest in the first three years.</a:t>
            </a:r>
          </a:p>
          <a:p>
            <a:pPr>
              <a:spcAft>
                <a:spcPts val="1000"/>
              </a:spcAft>
            </a:pPr>
            <a:r>
              <a:rPr lang="en-US" dirty="0"/>
              <a:t>Investing so that children have what they need in the first three years of life boosts the impact of Pre-K investments.</a:t>
            </a:r>
          </a:p>
          <a:p>
            <a:endParaRPr lang="en-US" dirty="0"/>
          </a:p>
          <a:p>
            <a:endParaRPr lang="en-US" dirty="0"/>
          </a:p>
        </p:txBody>
      </p:sp>
      <p:pic>
        <p:nvPicPr>
          <p:cNvPr id="13" name="Picture 2">
            <a:extLst>
              <a:ext uri="{FF2B5EF4-FFF2-40B4-BE49-F238E27FC236}">
                <a16:creationId xmlns:a16="http://schemas.microsoft.com/office/drawing/2014/main" id="{B6C12D89-EDF2-4D78-8137-A281A0CCBF07}"/>
              </a:ext>
            </a:extLst>
          </p:cNvPr>
          <p:cNvPicPr>
            <a:picLocks noGrp="1" noChangeAspect="1" noChangeArrowheads="1"/>
          </p:cNvPicPr>
          <p:nvPr>
            <p:ph type="pic" sz="quarter" idx="13"/>
          </p:nvPr>
        </p:nvPicPr>
        <p:blipFill>
          <a:blip r:embed="rId3"/>
          <a:srcRect l="5507" r="5507"/>
          <a:stretch>
            <a:fillRect/>
          </a:stretch>
        </p:blipFill>
        <p:spPr bwMode="auto">
          <a:xfrm>
            <a:off x="34826" y="1511852"/>
            <a:ext cx="6290412" cy="4774648"/>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93280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5248-C1E0-449B-A6C8-B44D2AA5AD22}"/>
              </a:ext>
            </a:extLst>
          </p:cNvPr>
          <p:cNvSpPr>
            <a:spLocks noGrp="1"/>
          </p:cNvSpPr>
          <p:nvPr>
            <p:ph type="ctrTitle"/>
          </p:nvPr>
        </p:nvSpPr>
        <p:spPr/>
        <p:txBody>
          <a:bodyPr/>
          <a:lstStyle/>
          <a:p>
            <a:pPr algn="ctr"/>
            <a:r>
              <a:rPr lang="en-US" dirty="0"/>
              <a:t>Why Should Infants and Toddlers Be a Critical Focus of PDG B-5? </a:t>
            </a:r>
            <a:br>
              <a:rPr lang="en-US" dirty="0"/>
            </a:br>
            <a:br>
              <a:rPr lang="en-US" dirty="0"/>
            </a:br>
            <a:r>
              <a:rPr lang="en-US" sz="4000" b="0" dirty="0"/>
              <a:t>The Mixed Delivery Early Childhood Care and Education System is Critical for Babies’ Brain Development</a:t>
            </a:r>
          </a:p>
        </p:txBody>
      </p:sp>
    </p:spTree>
    <p:extLst>
      <p:ext uri="{BB962C8B-B14F-4D97-AF65-F5344CB8AC3E}">
        <p14:creationId xmlns:p14="http://schemas.microsoft.com/office/powerpoint/2010/main" val="3717072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ECCE Settings Are An Important Brain Construction Site</a:t>
            </a:r>
          </a:p>
        </p:txBody>
      </p:sp>
      <p:sp>
        <p:nvSpPr>
          <p:cNvPr id="3" name="Content Placeholder 2"/>
          <p:cNvSpPr>
            <a:spLocks noGrp="1"/>
          </p:cNvSpPr>
          <p:nvPr>
            <p:ph idx="1"/>
          </p:nvPr>
        </p:nvSpPr>
        <p:spPr/>
        <p:txBody>
          <a:bodyPr/>
          <a:lstStyle/>
          <a:p>
            <a:pPr>
              <a:spcAft>
                <a:spcPts val="1000"/>
              </a:spcAft>
            </a:pPr>
            <a:r>
              <a:rPr lang="en-US" dirty="0"/>
              <a:t>Second only to the family, ECCE is the setting in which development unfolds for many infants and toddlers</a:t>
            </a:r>
          </a:p>
          <a:p>
            <a:pPr lvl="1">
              <a:spcAft>
                <a:spcPts val="1000"/>
              </a:spcAft>
            </a:pPr>
            <a:r>
              <a:rPr lang="en-US" dirty="0"/>
              <a:t>6 million infants and toddlers in the United States spend some or all of their day being cared for by someone other than their parents (more than half of all children under age 3).</a:t>
            </a:r>
          </a:p>
          <a:p>
            <a:pPr lvl="1">
              <a:spcAft>
                <a:spcPts val="1000"/>
              </a:spcAft>
            </a:pPr>
            <a:r>
              <a:rPr lang="en-US" dirty="0"/>
              <a:t>62% of mothers with infants are in the labor force.</a:t>
            </a:r>
          </a:p>
          <a:p>
            <a:pPr lvl="1">
              <a:spcAft>
                <a:spcPts val="1000"/>
              </a:spcAft>
            </a:pPr>
            <a:r>
              <a:rPr lang="en-US" dirty="0"/>
              <a:t>National studies show the majority of infant-toddler child care is of poor to mediocre quality.</a:t>
            </a:r>
          </a:p>
          <a:p>
            <a:endParaRPr lang="en-US" dirty="0"/>
          </a:p>
          <a:p>
            <a:endParaRPr lang="en-US" dirty="0"/>
          </a:p>
        </p:txBody>
      </p:sp>
      <p:pic>
        <p:nvPicPr>
          <p:cNvPr id="3074" name="Picture 2" descr="https://zero-to-three.s3.amazonaws.com/images/2466/f467e641-5ce0-42e6-bb47-095e231d5ff6-small.jpg?1533688904">
            <a:extLst>
              <a:ext uri="{FF2B5EF4-FFF2-40B4-BE49-F238E27FC236}">
                <a16:creationId xmlns:a16="http://schemas.microsoft.com/office/drawing/2014/main" id="{DC4463D5-4A1F-4412-B8B8-31782EA70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958" y="4133850"/>
            <a:ext cx="36195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9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2325-CB8C-49B2-83A8-FEF998264DEE}"/>
              </a:ext>
            </a:extLst>
          </p:cNvPr>
          <p:cNvSpPr>
            <a:spLocks noGrp="1"/>
          </p:cNvSpPr>
          <p:nvPr>
            <p:ph type="title"/>
          </p:nvPr>
        </p:nvSpPr>
        <p:spPr/>
        <p:txBody>
          <a:bodyPr/>
          <a:lstStyle/>
          <a:p>
            <a:r>
              <a:rPr lang="en-US" dirty="0"/>
              <a:t>Elements of High-Quality ECCE for Infants and Toddlers</a:t>
            </a:r>
          </a:p>
        </p:txBody>
      </p:sp>
      <p:pic>
        <p:nvPicPr>
          <p:cNvPr id="4" name="Picture 2" descr="https://zero-to-three.s3.amazonaws.com/images/512/dd1a095a-fe40-4626-8527-87217b3fd603-original.jpg?1462457147">
            <a:extLst>
              <a:ext uri="{FF2B5EF4-FFF2-40B4-BE49-F238E27FC236}">
                <a16:creationId xmlns:a16="http://schemas.microsoft.com/office/drawing/2014/main" id="{EC769617-9DF8-4578-8459-D9CD867328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538" b="11382"/>
          <a:stretch/>
        </p:blipFill>
        <p:spPr bwMode="auto">
          <a:xfrm>
            <a:off x="2956931" y="1480928"/>
            <a:ext cx="5809785" cy="525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2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16C7-F4A5-4209-9781-E320E999DB57}"/>
              </a:ext>
            </a:extLst>
          </p:cNvPr>
          <p:cNvSpPr>
            <a:spLocks noGrp="1"/>
          </p:cNvSpPr>
          <p:nvPr>
            <p:ph type="title"/>
          </p:nvPr>
        </p:nvSpPr>
        <p:spPr/>
        <p:txBody>
          <a:bodyPr/>
          <a:lstStyle/>
          <a:p>
            <a:r>
              <a:rPr lang="en-US" dirty="0"/>
              <a:t>High-quality ECCE Is Often Out of Reach </a:t>
            </a:r>
          </a:p>
        </p:txBody>
      </p:sp>
      <p:sp>
        <p:nvSpPr>
          <p:cNvPr id="3" name="Content Placeholder 2">
            <a:extLst>
              <a:ext uri="{FF2B5EF4-FFF2-40B4-BE49-F238E27FC236}">
                <a16:creationId xmlns:a16="http://schemas.microsoft.com/office/drawing/2014/main" id="{C93B0228-2DC1-4FEF-A8F8-ABBAFD0D20B3}"/>
              </a:ext>
            </a:extLst>
          </p:cNvPr>
          <p:cNvSpPr>
            <a:spLocks noGrp="1"/>
          </p:cNvSpPr>
          <p:nvPr>
            <p:ph idx="1"/>
          </p:nvPr>
        </p:nvSpPr>
        <p:spPr>
          <a:xfrm>
            <a:off x="457200" y="1524000"/>
            <a:ext cx="5476524" cy="4648200"/>
          </a:xfrm>
        </p:spPr>
        <p:txBody>
          <a:bodyPr/>
          <a:lstStyle/>
          <a:p>
            <a:pPr lvl="0">
              <a:spcAft>
                <a:spcPts val="800"/>
              </a:spcAft>
            </a:pPr>
            <a:r>
              <a:rPr lang="en-US" dirty="0"/>
              <a:t>Infant-toddler care is unaffordable for many families.</a:t>
            </a:r>
          </a:p>
          <a:p>
            <a:pPr lvl="1">
              <a:spcAft>
                <a:spcPts val="800"/>
              </a:spcAft>
            </a:pPr>
            <a:r>
              <a:rPr lang="en-US" dirty="0"/>
              <a:t>In 33 states and Washington D.C., the cost for an infant in center-based child care is more than college tuition at a state university. </a:t>
            </a:r>
          </a:p>
          <a:p>
            <a:pPr lvl="1">
              <a:spcAft>
                <a:spcPts val="800"/>
              </a:spcAft>
            </a:pPr>
            <a:r>
              <a:rPr lang="en-US" dirty="0"/>
              <a:t>42% of infants and toddlers live in low-income families (approximately 4.9 million).</a:t>
            </a:r>
          </a:p>
          <a:p>
            <a:pPr lvl="1">
              <a:spcAft>
                <a:spcPts val="800"/>
              </a:spcAft>
            </a:pPr>
            <a:r>
              <a:rPr lang="en-US" dirty="0"/>
              <a:t>Child care assistance for low-income families reaches fewer than 1 out of every 6 eligible children.</a:t>
            </a:r>
          </a:p>
          <a:p>
            <a:pPr lvl="1"/>
            <a:endParaRPr lang="en-US" dirty="0"/>
          </a:p>
          <a:p>
            <a:endParaRPr lang="en-US" dirty="0"/>
          </a:p>
        </p:txBody>
      </p:sp>
      <p:pic>
        <p:nvPicPr>
          <p:cNvPr id="9" name="Content Placeholder 5">
            <a:extLst>
              <a:ext uri="{FF2B5EF4-FFF2-40B4-BE49-F238E27FC236}">
                <a16:creationId xmlns:a16="http://schemas.microsoft.com/office/drawing/2014/main" id="{65D6AA93-8604-45F2-963D-52FD58734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218" y="1609356"/>
            <a:ext cx="5476524" cy="4648200"/>
          </a:xfrm>
          <a:prstGeom prst="rect">
            <a:avLst/>
          </a:prstGeom>
        </p:spPr>
      </p:pic>
    </p:spTree>
    <p:extLst>
      <p:ext uri="{BB962C8B-B14F-4D97-AF65-F5344CB8AC3E}">
        <p14:creationId xmlns:p14="http://schemas.microsoft.com/office/powerpoint/2010/main" val="3609482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F0D8-5D65-4749-AB9C-535622C3ED5F}"/>
              </a:ext>
            </a:extLst>
          </p:cNvPr>
          <p:cNvSpPr>
            <a:spLocks noGrp="1"/>
          </p:cNvSpPr>
          <p:nvPr>
            <p:ph type="title"/>
          </p:nvPr>
        </p:nvSpPr>
        <p:spPr/>
        <p:txBody>
          <a:bodyPr/>
          <a:lstStyle/>
          <a:p>
            <a:r>
              <a:rPr lang="en-US" dirty="0"/>
              <a:t>The Opportunity</a:t>
            </a:r>
          </a:p>
        </p:txBody>
      </p:sp>
      <p:sp>
        <p:nvSpPr>
          <p:cNvPr id="3" name="Content Placeholder 2">
            <a:extLst>
              <a:ext uri="{FF2B5EF4-FFF2-40B4-BE49-F238E27FC236}">
                <a16:creationId xmlns:a16="http://schemas.microsoft.com/office/drawing/2014/main" id="{440667EA-0CAC-4A75-8C0B-1E25108D7E52}"/>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The PDG B-5 offers an opportunity for states to improve families’ access to high-quality, affordable ECCE that will support their infants’ and toddlers’ healthy brain development. </a:t>
            </a:r>
          </a:p>
        </p:txBody>
      </p:sp>
    </p:spTree>
    <p:extLst>
      <p:ext uri="{BB962C8B-B14F-4D97-AF65-F5344CB8AC3E}">
        <p14:creationId xmlns:p14="http://schemas.microsoft.com/office/powerpoint/2010/main" val="211048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16C7-F4A5-4209-9781-E320E999DB57}"/>
              </a:ext>
            </a:extLst>
          </p:cNvPr>
          <p:cNvSpPr>
            <a:spLocks noGrp="1"/>
          </p:cNvSpPr>
          <p:nvPr>
            <p:ph type="title"/>
          </p:nvPr>
        </p:nvSpPr>
        <p:spPr/>
        <p:txBody>
          <a:bodyPr/>
          <a:lstStyle/>
          <a:p>
            <a:r>
              <a:rPr lang="en-US" dirty="0"/>
              <a:t>States Could Use the PDG B-5 To Address ECCE System Challenges Specific to Infants and Toddlers</a:t>
            </a:r>
          </a:p>
        </p:txBody>
      </p:sp>
      <p:sp>
        <p:nvSpPr>
          <p:cNvPr id="3" name="Content Placeholder 2">
            <a:extLst>
              <a:ext uri="{FF2B5EF4-FFF2-40B4-BE49-F238E27FC236}">
                <a16:creationId xmlns:a16="http://schemas.microsoft.com/office/drawing/2014/main" id="{C93B0228-2DC1-4FEF-A8F8-ABBAFD0D20B3}"/>
              </a:ext>
            </a:extLst>
          </p:cNvPr>
          <p:cNvSpPr>
            <a:spLocks noGrp="1"/>
          </p:cNvSpPr>
          <p:nvPr>
            <p:ph idx="1"/>
          </p:nvPr>
        </p:nvSpPr>
        <p:spPr/>
        <p:txBody>
          <a:bodyPr/>
          <a:lstStyle/>
          <a:p>
            <a:pPr lvl="0">
              <a:spcAft>
                <a:spcPts val="800"/>
              </a:spcAft>
            </a:pPr>
            <a:r>
              <a:rPr lang="en-US" dirty="0"/>
              <a:t>ECCE systems often do not adequately address the unique needs of infants and toddlers through quality standards and workforce development requirements.</a:t>
            </a:r>
          </a:p>
          <a:p>
            <a:pPr lvl="0">
              <a:spcAft>
                <a:spcPts val="800"/>
              </a:spcAft>
            </a:pPr>
            <a:r>
              <a:rPr lang="en-US" dirty="0"/>
              <a:t>The “baby voice” is often not well represented on state or local coordinating bodies responsible for assessing and responding to families’ needs. </a:t>
            </a:r>
            <a:endParaRPr lang="en-US" sz="2800" dirty="0"/>
          </a:p>
          <a:p>
            <a:pPr lvl="0">
              <a:spcAft>
                <a:spcPts val="800"/>
              </a:spcAft>
            </a:pPr>
            <a:r>
              <a:rPr lang="en-US" dirty="0"/>
              <a:t>ECCE models that offer comprehensive child and family services, such as Early Head Start, serve only a fraction of those eligible. </a:t>
            </a:r>
          </a:p>
          <a:p>
            <a:pPr lvl="0">
              <a:spcAft>
                <a:spcPts val="800"/>
              </a:spcAft>
            </a:pPr>
            <a:r>
              <a:rPr lang="en-US" dirty="0"/>
              <a:t>Families’ need for infant-toddler care often exceeds the supply – this problem is magnified in rural areas and during non-traditional hours, limiting parental choice.</a:t>
            </a:r>
          </a:p>
          <a:p>
            <a:pPr>
              <a:spcAft>
                <a:spcPts val="800"/>
              </a:spcAft>
            </a:pPr>
            <a:r>
              <a:rPr lang="en-US" dirty="0"/>
              <a:t>It is more expensive for providers to care for infants and toddlers than older children, contributing to lower supply. </a:t>
            </a:r>
          </a:p>
          <a:p>
            <a:pPr>
              <a:spcAft>
                <a:spcPts val="800"/>
              </a:spcAft>
            </a:pPr>
            <a:r>
              <a:rPr lang="en-US" dirty="0"/>
              <a:t>Working parents in need of ECCE for their babies and toddlers need a better understanding of the options available to them and what high-quality care looks like for babies. </a:t>
            </a:r>
          </a:p>
          <a:p>
            <a:pPr lvl="0">
              <a:spcAft>
                <a:spcPts val="800"/>
              </a:spcAft>
            </a:pPr>
            <a:endParaRPr lang="en-US" dirty="0"/>
          </a:p>
          <a:p>
            <a:pPr lvl="1"/>
            <a:endParaRPr lang="en-US" dirty="0"/>
          </a:p>
          <a:p>
            <a:endParaRPr lang="en-US" dirty="0"/>
          </a:p>
        </p:txBody>
      </p:sp>
    </p:spTree>
    <p:extLst>
      <p:ext uri="{BB962C8B-B14F-4D97-AF65-F5344CB8AC3E}">
        <p14:creationId xmlns:p14="http://schemas.microsoft.com/office/powerpoint/2010/main" val="160748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38D5-876E-4BF6-A1A5-0B041EB68E63}"/>
              </a:ext>
            </a:extLst>
          </p:cNvPr>
          <p:cNvSpPr>
            <a:spLocks noGrp="1"/>
          </p:cNvSpPr>
          <p:nvPr>
            <p:ph type="title"/>
          </p:nvPr>
        </p:nvSpPr>
        <p:spPr/>
        <p:txBody>
          <a:bodyPr/>
          <a:lstStyle/>
          <a:p>
            <a:r>
              <a:rPr lang="en-US" dirty="0"/>
              <a:t>Babies Need Your Support!</a:t>
            </a:r>
          </a:p>
        </p:txBody>
      </p:sp>
      <p:sp>
        <p:nvSpPr>
          <p:cNvPr id="3" name="Content Placeholder 2">
            <a:extLst>
              <a:ext uri="{FF2B5EF4-FFF2-40B4-BE49-F238E27FC236}">
                <a16:creationId xmlns:a16="http://schemas.microsoft.com/office/drawing/2014/main" id="{FF8E0E98-C343-4BA4-AF54-E4B5DEE117DC}"/>
              </a:ext>
            </a:extLst>
          </p:cNvPr>
          <p:cNvSpPr>
            <a:spLocks noGrp="1"/>
          </p:cNvSpPr>
          <p:nvPr>
            <p:ph idx="1"/>
          </p:nvPr>
        </p:nvSpPr>
        <p:spPr/>
        <p:txBody>
          <a:bodyPr/>
          <a:lstStyle/>
          <a:p>
            <a:pPr>
              <a:spcAft>
                <a:spcPts val="1000"/>
              </a:spcAft>
            </a:pPr>
            <a:r>
              <a:rPr lang="en-US" dirty="0"/>
              <a:t>Ensure infant-toddler stakeholders are involved in planning for your state’s PDG B-5 application.</a:t>
            </a:r>
          </a:p>
          <a:p>
            <a:pPr>
              <a:spcAft>
                <a:spcPts val="1000"/>
              </a:spcAft>
            </a:pPr>
            <a:r>
              <a:rPr lang="en-US" dirty="0"/>
              <a:t>Consult other ZERO TO THREE PDG B-5 resources to help you include an intentional focus on infants and toddlers in your application at </a:t>
            </a:r>
            <a:r>
              <a:rPr lang="en-US" u="sng" dirty="0">
                <a:hlinkClick r:id="rId2"/>
              </a:rPr>
              <a:t>www.zerotothree.org/pdg</a:t>
            </a:r>
            <a:r>
              <a:rPr lang="en-US" u="sng" dirty="0"/>
              <a:t>. </a:t>
            </a:r>
            <a:endParaRPr lang="en-US" dirty="0"/>
          </a:p>
          <a:p>
            <a:pPr lvl="1">
              <a:spcAft>
                <a:spcPts val="1000"/>
              </a:spcAft>
            </a:pPr>
            <a:r>
              <a:rPr lang="en-US" i="1" dirty="0"/>
              <a:t>The Preschool Development Grant Birth-Five (PDG B-5) Offers A New Opportunity to Support Babies and Toddlers: A Tool to Intentionally Include Infants and Toddlers in PDG B-5 </a:t>
            </a:r>
            <a:r>
              <a:rPr lang="en-US" dirty="0"/>
              <a:t>– this document offers recommendations for specific strategies that states can include in PDG B-5 applications to improve outcomes for babies.  </a:t>
            </a:r>
            <a:endParaRPr lang="en-US" i="1" dirty="0"/>
          </a:p>
          <a:p>
            <a:pPr lvl="1">
              <a:spcAft>
                <a:spcPts val="1000"/>
              </a:spcAft>
            </a:pPr>
            <a:r>
              <a:rPr lang="en-US" i="1" dirty="0"/>
              <a:t>Including Infants and Toddlers in PDG B-5 Resource List</a:t>
            </a:r>
            <a:r>
              <a:rPr lang="en-US" dirty="0"/>
              <a:t> – this companion to the document above provides links to briefs, tools, and videos that go into detail about how to implement strategies for strengthening the ECCE system for babies. </a:t>
            </a:r>
          </a:p>
          <a:p>
            <a:pPr>
              <a:spcAft>
                <a:spcPts val="1000"/>
              </a:spcAft>
            </a:pPr>
            <a:r>
              <a:rPr lang="en-US" dirty="0"/>
              <a:t>If you are interested in consulting with ZERO TO THREE Policy Center staff about your PDG B-5 application, please reach out to Barbara Gebhard, Assistant Director of Public Policy, at </a:t>
            </a:r>
            <a:r>
              <a:rPr lang="en-US" u="sng" dirty="0">
                <a:hlinkClick r:id="rId3"/>
              </a:rPr>
              <a:t>bgebhard@zerotothree.org</a:t>
            </a:r>
            <a:r>
              <a:rPr lang="en-US" dirty="0"/>
              <a:t>. </a:t>
            </a:r>
          </a:p>
        </p:txBody>
      </p:sp>
    </p:spTree>
    <p:extLst>
      <p:ext uri="{BB962C8B-B14F-4D97-AF65-F5344CB8AC3E}">
        <p14:creationId xmlns:p14="http://schemas.microsoft.com/office/powerpoint/2010/main" val="1655964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5B9B-A5E4-4907-B383-90FA3ED7BA9C}"/>
              </a:ext>
            </a:extLst>
          </p:cNvPr>
          <p:cNvSpPr>
            <a:spLocks noGrp="1"/>
          </p:cNvSpPr>
          <p:nvPr>
            <p:ph type="title"/>
          </p:nvPr>
        </p:nvSpPr>
        <p:spPr/>
        <p:txBody>
          <a:bodyPr/>
          <a:lstStyle/>
          <a:p>
            <a:r>
              <a:rPr lang="en-US" dirty="0"/>
              <a:t>ZERO TO THREE</a:t>
            </a:r>
          </a:p>
        </p:txBody>
      </p:sp>
      <p:sp>
        <p:nvSpPr>
          <p:cNvPr id="4" name="Content Placeholder 3">
            <a:extLst>
              <a:ext uri="{FF2B5EF4-FFF2-40B4-BE49-F238E27FC236}">
                <a16:creationId xmlns:a16="http://schemas.microsoft.com/office/drawing/2014/main" id="{16D5F211-11C7-4CC0-A7A3-A3841679C7DD}"/>
              </a:ext>
            </a:extLst>
          </p:cNvPr>
          <p:cNvSpPr>
            <a:spLocks noGrp="1"/>
          </p:cNvSpPr>
          <p:nvPr>
            <p:ph idx="1"/>
          </p:nvPr>
        </p:nvSpPr>
        <p:spPr>
          <a:xfrm>
            <a:off x="557562" y="1524001"/>
            <a:ext cx="11177238" cy="4652963"/>
          </a:xfrm>
        </p:spPr>
        <p:txBody>
          <a:bodyPr/>
          <a:lstStyle/>
          <a:p>
            <a:pPr>
              <a:spcAft>
                <a:spcPts val="1000"/>
              </a:spcAft>
            </a:pPr>
            <a:r>
              <a:rPr lang="en-US" dirty="0"/>
              <a:t>ZERO TO THREE is a national nonprofit organization that informs, trains, and supports professionals policymakers, and parents in their efforts to improve the lives of infants and toddlers.</a:t>
            </a:r>
          </a:p>
          <a:p>
            <a:pPr lvl="1">
              <a:spcAft>
                <a:spcPts val="1000"/>
              </a:spcAft>
            </a:pPr>
            <a:r>
              <a:rPr lang="en-US" dirty="0"/>
              <a:t>We train professionals and build networks </a:t>
            </a:r>
            <a:r>
              <a:rPr lang="en-US"/>
              <a:t>of leaders.</a:t>
            </a:r>
            <a:endParaRPr lang="en-US" dirty="0"/>
          </a:p>
          <a:p>
            <a:pPr lvl="1">
              <a:spcAft>
                <a:spcPts val="1000"/>
              </a:spcAft>
            </a:pPr>
            <a:r>
              <a:rPr lang="en-US" dirty="0"/>
              <a:t>We influence policies and practitioners.</a:t>
            </a:r>
          </a:p>
          <a:p>
            <a:pPr lvl="1">
              <a:spcAft>
                <a:spcPts val="1000"/>
              </a:spcAft>
            </a:pPr>
            <a:r>
              <a:rPr lang="en-US" dirty="0"/>
              <a:t>We raise public understanding of early childhood issues. </a:t>
            </a:r>
          </a:p>
          <a:p>
            <a:pPr>
              <a:spcAft>
                <a:spcPts val="1000"/>
              </a:spcAft>
            </a:pPr>
            <a:r>
              <a:rPr lang="en-US" dirty="0"/>
              <a:t>All our work is:</a:t>
            </a:r>
          </a:p>
          <a:p>
            <a:pPr lvl="1">
              <a:spcAft>
                <a:spcPts val="1000"/>
              </a:spcAft>
            </a:pPr>
            <a:r>
              <a:rPr lang="en-US" dirty="0"/>
              <a:t>Grounded in research and experience</a:t>
            </a:r>
          </a:p>
          <a:p>
            <a:pPr lvl="1">
              <a:spcAft>
                <a:spcPts val="1000"/>
              </a:spcAft>
            </a:pPr>
            <a:r>
              <a:rPr lang="en-US" dirty="0"/>
              <a:t>Multi-disciplinary</a:t>
            </a:r>
          </a:p>
          <a:p>
            <a:pPr lvl="1">
              <a:spcAft>
                <a:spcPts val="1000"/>
              </a:spcAft>
            </a:pPr>
            <a:r>
              <a:rPr lang="en-US" dirty="0"/>
              <a:t>Culturally responsive</a:t>
            </a:r>
          </a:p>
          <a:p>
            <a:pPr marL="0" indent="0">
              <a:buNone/>
            </a:pPr>
            <a:endParaRPr lang="en-US" dirty="0"/>
          </a:p>
          <a:p>
            <a:endParaRPr lang="en-US" dirty="0"/>
          </a:p>
        </p:txBody>
      </p:sp>
    </p:spTree>
    <p:extLst>
      <p:ext uri="{BB962C8B-B14F-4D97-AF65-F5344CB8AC3E}">
        <p14:creationId xmlns:p14="http://schemas.microsoft.com/office/powerpoint/2010/main" val="170491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8AB0-99B0-4726-9D4B-9506309B9999}"/>
              </a:ext>
            </a:extLst>
          </p:cNvPr>
          <p:cNvSpPr>
            <a:spLocks noGrp="1"/>
          </p:cNvSpPr>
          <p:nvPr>
            <p:ph type="ctrTitle"/>
          </p:nvPr>
        </p:nvSpPr>
        <p:spPr/>
        <p:txBody>
          <a:bodyPr/>
          <a:lstStyle/>
          <a:p>
            <a:pPr algn="ctr"/>
            <a:r>
              <a:rPr lang="en-US" dirty="0"/>
              <a:t>Learning Happens From the Start</a:t>
            </a:r>
            <a:br>
              <a:rPr lang="en-US" dirty="0"/>
            </a:br>
            <a:r>
              <a:rPr lang="en-US" sz="4000" b="0" dirty="0"/>
              <a:t>Brain Development Basics</a:t>
            </a:r>
          </a:p>
        </p:txBody>
      </p:sp>
      <p:pic>
        <p:nvPicPr>
          <p:cNvPr id="3" name="Picture 2">
            <a:extLst>
              <a:ext uri="{FF2B5EF4-FFF2-40B4-BE49-F238E27FC236}">
                <a16:creationId xmlns:a16="http://schemas.microsoft.com/office/drawing/2014/main" id="{EAC69A92-1C05-43DC-882E-983DDF5E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714" y="790807"/>
            <a:ext cx="2574972" cy="3352800"/>
          </a:xfrm>
          <a:prstGeom prst="rect">
            <a:avLst/>
          </a:prstGeom>
        </p:spPr>
      </p:pic>
    </p:spTree>
    <p:extLst>
      <p:ext uri="{BB962C8B-B14F-4D97-AF65-F5344CB8AC3E}">
        <p14:creationId xmlns:p14="http://schemas.microsoft.com/office/powerpoint/2010/main" val="203855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612AA-829F-4B49-B552-FCEF4B1AD078}"/>
              </a:ext>
            </a:extLst>
          </p:cNvPr>
          <p:cNvSpPr>
            <a:spLocks noGrp="1"/>
          </p:cNvSpPr>
          <p:nvPr>
            <p:ph type="title"/>
          </p:nvPr>
        </p:nvSpPr>
        <p:spPr/>
        <p:txBody>
          <a:bodyPr/>
          <a:lstStyle/>
          <a:p>
            <a:r>
              <a:rPr lang="en-US" dirty="0"/>
              <a:t>The Earliest Years Are Critical For Healthy Brain Development</a:t>
            </a:r>
          </a:p>
        </p:txBody>
      </p:sp>
      <p:sp>
        <p:nvSpPr>
          <p:cNvPr id="4" name="Content Placeholder 3">
            <a:extLst>
              <a:ext uri="{FF2B5EF4-FFF2-40B4-BE49-F238E27FC236}">
                <a16:creationId xmlns:a16="http://schemas.microsoft.com/office/drawing/2014/main" id="{6B8C1508-CC52-46F8-A348-593045C5AB1A}"/>
              </a:ext>
            </a:extLst>
          </p:cNvPr>
          <p:cNvSpPr>
            <a:spLocks noGrp="1"/>
          </p:cNvSpPr>
          <p:nvPr>
            <p:ph idx="1"/>
          </p:nvPr>
        </p:nvSpPr>
        <p:spPr>
          <a:xfrm>
            <a:off x="605885" y="2326888"/>
            <a:ext cx="7225990" cy="3059151"/>
          </a:xfrm>
        </p:spPr>
        <p:txBody>
          <a:bodyPr/>
          <a:lstStyle/>
          <a:p>
            <a:pPr>
              <a:spcAft>
                <a:spcPts val="1000"/>
              </a:spcAft>
            </a:pPr>
            <a:r>
              <a:rPr lang="en-US" dirty="0"/>
              <a:t>We know from science that brains are built from the bottom up. </a:t>
            </a:r>
          </a:p>
          <a:p>
            <a:pPr>
              <a:spcAft>
                <a:spcPts val="1000"/>
              </a:spcAft>
            </a:pPr>
            <a:r>
              <a:rPr lang="en-US" dirty="0"/>
              <a:t>During the first three years of life, the brain undergoes its most dramatic development, and children acquire the ability to think, speak, learn, and reason. </a:t>
            </a:r>
          </a:p>
          <a:p>
            <a:pPr>
              <a:spcAft>
                <a:spcPts val="1000"/>
              </a:spcAft>
            </a:pPr>
            <a:r>
              <a:rPr lang="en-US" dirty="0"/>
              <a:t>The early experiences of young children will shape the architecture of their brains in enduring ways and build the foundation – whether strong or weak – for their future development. </a:t>
            </a:r>
          </a:p>
        </p:txBody>
      </p:sp>
      <p:pic>
        <p:nvPicPr>
          <p:cNvPr id="1026" name="Picture 2" descr="https://zero-to-three.s3.amazonaws.com/images/2564/c1c9a9e0-a3b5-4c28-a702-24e3671f5872-small.jpg?1536256768">
            <a:extLst>
              <a:ext uri="{FF2B5EF4-FFF2-40B4-BE49-F238E27FC236}">
                <a16:creationId xmlns:a16="http://schemas.microsoft.com/office/drawing/2014/main" id="{9EB124D9-3A6F-4730-B80A-F0F331705F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37"/>
          <a:stretch/>
        </p:blipFill>
        <p:spPr bwMode="auto">
          <a:xfrm>
            <a:off x="8040029" y="2411474"/>
            <a:ext cx="3328608" cy="288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p:cNvSpPr>
          <p:nvPr>
            <p:ph type="ctrTitle" idx="4294967295"/>
          </p:nvPr>
        </p:nvSpPr>
        <p:spPr>
          <a:xfrm>
            <a:off x="3505200" y="0"/>
            <a:ext cx="6477000" cy="1752600"/>
          </a:xfrm>
          <a:noFill/>
        </p:spPr>
        <p:txBody>
          <a:bodyPr vert="horz" lIns="90488" tIns="44450" rIns="90488" bIns="44450" rtlCol="0" anchor="ctr">
            <a:normAutofit/>
          </a:bodyPr>
          <a:lstStyle/>
          <a:p>
            <a:pPr eaLnBrk="1" hangingPunct="1"/>
            <a:r>
              <a:rPr lang="en-US" sz="4600" i="1">
                <a:solidFill>
                  <a:srgbClr val="003E00"/>
                </a:solidFill>
                <a:latin typeface="Franklin Gothic Medium" pitchFamily="34" charset="0"/>
              </a:rPr>
              <a:t> </a:t>
            </a:r>
          </a:p>
        </p:txBody>
      </p:sp>
      <p:sp>
        <p:nvSpPr>
          <p:cNvPr id="15363" name="Rectangle 1027"/>
          <p:cNvSpPr>
            <a:spLocks noGrp="1"/>
          </p:cNvSpPr>
          <p:nvPr>
            <p:ph type="subTitle" idx="4294967295"/>
          </p:nvPr>
        </p:nvSpPr>
        <p:spPr>
          <a:xfrm>
            <a:off x="2743200" y="6019800"/>
            <a:ext cx="7162800" cy="457200"/>
          </a:xfrm>
          <a:noFill/>
        </p:spPr>
        <p:txBody>
          <a:bodyPr vert="horz" lIns="90488" tIns="44450" rIns="90488" bIns="44450" rtlCol="0">
            <a:normAutofit/>
          </a:bodyPr>
          <a:lstStyle/>
          <a:p>
            <a:pPr eaLnBrk="1" hangingPunct="1">
              <a:buFont typeface="Wingdings" pitchFamily="2" charset="2"/>
              <a:buNone/>
            </a:pPr>
            <a:r>
              <a:rPr lang="en-US" sz="1800" dirty="0">
                <a:latin typeface="Franklin Gothic Book" pitchFamily="34" charset="0"/>
              </a:rPr>
              <a:t>     newborn          1 month             3 months               6 months</a:t>
            </a:r>
          </a:p>
        </p:txBody>
      </p:sp>
      <p:pic>
        <p:nvPicPr>
          <p:cNvPr id="15364"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271" y="16002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2184400" y="3124201"/>
            <a:ext cx="8001000" cy="646331"/>
          </a:xfrm>
          <a:prstGeom prst="rect">
            <a:avLst/>
          </a:prstGeom>
          <a:solidFill>
            <a:srgbClr val="FFFF00"/>
          </a:solidFill>
        </p:spPr>
        <p:txBody>
          <a:bodyPr wrap="square" rtlCol="0">
            <a:spAutoFit/>
          </a:bodyPr>
          <a:lstStyle/>
          <a:p>
            <a:r>
              <a:rPr lang="en-US" sz="3600" i="1" dirty="0"/>
              <a:t>1 Million New Connections</a:t>
            </a:r>
            <a:r>
              <a:rPr lang="en-US" sz="3600" dirty="0"/>
              <a:t> </a:t>
            </a:r>
            <a:r>
              <a:rPr lang="en-US" sz="3600" i="1" dirty="0"/>
              <a:t>Every Second</a:t>
            </a:r>
          </a:p>
        </p:txBody>
      </p:sp>
      <p:sp>
        <p:nvSpPr>
          <p:cNvPr id="2" name="Rectangle 1"/>
          <p:cNvSpPr/>
          <p:nvPr/>
        </p:nvSpPr>
        <p:spPr>
          <a:xfrm>
            <a:off x="479503" y="228599"/>
            <a:ext cx="9879980" cy="1015663"/>
          </a:xfrm>
          <a:prstGeom prst="rect">
            <a:avLst/>
          </a:prstGeom>
        </p:spPr>
        <p:txBody>
          <a:bodyPr wrap="square">
            <a:spAutoFit/>
          </a:bodyPr>
          <a:lstStyle/>
          <a:p>
            <a:r>
              <a:rPr lang="en-US" sz="3000" b="1" dirty="0">
                <a:solidFill>
                  <a:schemeClr val="bg1"/>
                </a:solidFill>
              </a:rPr>
              <a:t>Babies Gain Knowledge at a Staggering Rate:</a:t>
            </a:r>
          </a:p>
          <a:p>
            <a:r>
              <a:rPr lang="en-US" sz="3000" b="1" dirty="0">
                <a:solidFill>
                  <a:schemeClr val="bg1"/>
                </a:solidFill>
              </a:rPr>
              <a:t>Proliferation of Neural Connections in the First 6 Months</a:t>
            </a:r>
            <a:endParaRPr lang="en-US" sz="3000" dirty="0">
              <a:solidFill>
                <a:schemeClr val="bg1"/>
              </a:solidFill>
            </a:endParaRPr>
          </a:p>
        </p:txBody>
      </p:sp>
    </p:spTree>
    <p:extLst>
      <p:ext uri="{BB962C8B-B14F-4D97-AF65-F5344CB8AC3E}">
        <p14:creationId xmlns:p14="http://schemas.microsoft.com/office/powerpoint/2010/main" val="813737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81" y="264532"/>
            <a:ext cx="8564563" cy="762000"/>
          </a:xfrm>
        </p:spPr>
        <p:txBody>
          <a:bodyPr/>
          <a:lstStyle/>
          <a:p>
            <a:r>
              <a:rPr lang="en-US" dirty="0"/>
              <a:t>The Science Behind Brain Development</a:t>
            </a:r>
          </a:p>
        </p:txBody>
      </p:sp>
      <p:pic>
        <p:nvPicPr>
          <p:cNvPr id="4" name="Picture 2" descr="C:\Users\PCole\AppData\Local\Microsoft\Windows\Temporary Internet Files\Content.IE5\CC5R72WC\MC900391412[2].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24023" y="2298700"/>
            <a:ext cx="4164517"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6164" y="1378803"/>
            <a:ext cx="7772400" cy="830997"/>
          </a:xfrm>
          <a:prstGeom prst="rect">
            <a:avLst/>
          </a:prstGeom>
          <a:noFill/>
        </p:spPr>
        <p:txBody>
          <a:bodyPr wrap="square" rtlCol="0">
            <a:spAutoFit/>
          </a:bodyPr>
          <a:lstStyle/>
          <a:p>
            <a:pPr algn="ctr"/>
            <a:r>
              <a:rPr lang="en-US" sz="2400" b="1" dirty="0"/>
              <a:t>Brains are built from the bottom up. Like building a house, they need to start with a strong foundation.</a:t>
            </a:r>
          </a:p>
        </p:txBody>
      </p:sp>
    </p:spTree>
    <p:extLst>
      <p:ext uri="{BB962C8B-B14F-4D97-AF65-F5344CB8AC3E}">
        <p14:creationId xmlns:p14="http://schemas.microsoft.com/office/powerpoint/2010/main" val="97230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8"/>
          <p:cNvSpPr>
            <a:spLocks noChangeShapeType="1"/>
          </p:cNvSpPr>
          <p:nvPr/>
        </p:nvSpPr>
        <p:spPr bwMode="auto">
          <a:xfrm>
            <a:off x="2860290" y="5257800"/>
            <a:ext cx="6629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34" name="Text Box 10"/>
          <p:cNvSpPr txBox="1">
            <a:spLocks noChangeArrowheads="1"/>
          </p:cNvSpPr>
          <p:nvPr/>
        </p:nvSpPr>
        <p:spPr bwMode="auto">
          <a:xfrm>
            <a:off x="4320790" y="4953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algn="ctr" eaLnBrk="1" hangingPunct="1">
              <a:spcBef>
                <a:spcPct val="50000"/>
              </a:spcBef>
            </a:pPr>
            <a:endParaRPr lang="en-US" sz="1400">
              <a:solidFill>
                <a:srgbClr val="BF2F37"/>
              </a:solidFill>
              <a:latin typeface="Verdana" charset="0"/>
            </a:endParaRPr>
          </a:p>
        </p:txBody>
      </p:sp>
      <p:sp>
        <p:nvSpPr>
          <p:cNvPr id="24581" name="Text Box 13"/>
          <p:cNvSpPr txBox="1">
            <a:spLocks noChangeArrowheads="1"/>
          </p:cNvSpPr>
          <p:nvPr/>
        </p:nvSpPr>
        <p:spPr bwMode="auto">
          <a:xfrm>
            <a:off x="1945890" y="5410201"/>
            <a:ext cx="822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algn="ctr" eaLnBrk="1" hangingPunct="1">
              <a:spcBef>
                <a:spcPct val="50000"/>
              </a:spcBef>
            </a:pPr>
            <a:r>
              <a:rPr lang="en-US" sz="1000" b="1">
                <a:latin typeface="Verdana" charset="0"/>
              </a:rPr>
              <a:t>-8 -7 -6 -5 -4 -3 -2 -1  1 2 3 4 5 6 7 8 9 10 11 1 2 3 4 5 6 7 8 9 10 11 12 13 14 15 16 17 18 19 </a:t>
            </a:r>
          </a:p>
        </p:txBody>
      </p:sp>
      <p:sp>
        <p:nvSpPr>
          <p:cNvPr id="129038" name="Freeform 14"/>
          <p:cNvSpPr>
            <a:spLocks/>
          </p:cNvSpPr>
          <p:nvPr/>
        </p:nvSpPr>
        <p:spPr bwMode="auto">
          <a:xfrm>
            <a:off x="3698490" y="3429000"/>
            <a:ext cx="3124200" cy="1828800"/>
          </a:xfrm>
          <a:custGeom>
            <a:avLst/>
            <a:gdLst>
              <a:gd name="T0" fmla="*/ 0 w 1968"/>
              <a:gd name="T1" fmla="*/ 2147483647 h 1152"/>
              <a:gd name="T2" fmla="*/ 2147483647 w 1968"/>
              <a:gd name="T3" fmla="*/ 2147483647 h 1152"/>
              <a:gd name="T4" fmla="*/ 2147483647 w 1968"/>
              <a:gd name="T5" fmla="*/ 2147483647 h 1152"/>
              <a:gd name="T6" fmla="*/ 2147483647 w 1968"/>
              <a:gd name="T7" fmla="*/ 2147483647 h 1152"/>
              <a:gd name="T8" fmla="*/ 2147483647 w 1968"/>
              <a:gd name="T9" fmla="*/ 2147483647 h 1152"/>
              <a:gd name="T10" fmla="*/ 2147483647 w 1968"/>
              <a:gd name="T11" fmla="*/ 2147483647 h 1152"/>
              <a:gd name="T12" fmla="*/ 2147483647 w 1968"/>
              <a:gd name="T13" fmla="*/ 2147483647 h 1152"/>
              <a:gd name="T14" fmla="*/ 2147483647 w 1968"/>
              <a:gd name="T15" fmla="*/ 0 h 1152"/>
              <a:gd name="T16" fmla="*/ 2147483647 w 1968"/>
              <a:gd name="T17" fmla="*/ 2147483647 h 1152"/>
              <a:gd name="T18" fmla="*/ 2147483647 w 1968"/>
              <a:gd name="T19" fmla="*/ 2147483647 h 1152"/>
              <a:gd name="T20" fmla="*/ 2147483647 w 1968"/>
              <a:gd name="T21" fmla="*/ 2147483647 h 1152"/>
              <a:gd name="T22" fmla="*/ 2147483647 w 1968"/>
              <a:gd name="T23" fmla="*/ 2147483647 h 1152"/>
              <a:gd name="T24" fmla="*/ 2147483647 w 1968"/>
              <a:gd name="T25" fmla="*/ 2147483647 h 1152"/>
              <a:gd name="T26" fmla="*/ 2147483647 w 1968"/>
              <a:gd name="T27" fmla="*/ 2147483647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8"/>
              <a:gd name="T43" fmla="*/ 0 h 1152"/>
              <a:gd name="T44" fmla="*/ 1968 w 196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8" h="1152">
                <a:moveTo>
                  <a:pt x="0" y="1152"/>
                </a:moveTo>
                <a:cubicBezTo>
                  <a:pt x="48" y="1140"/>
                  <a:pt x="96" y="1128"/>
                  <a:pt x="144" y="1104"/>
                </a:cubicBezTo>
                <a:cubicBezTo>
                  <a:pt x="192" y="1080"/>
                  <a:pt x="256" y="1088"/>
                  <a:pt x="288" y="1008"/>
                </a:cubicBezTo>
                <a:cubicBezTo>
                  <a:pt x="320" y="928"/>
                  <a:pt x="320" y="736"/>
                  <a:pt x="336" y="624"/>
                </a:cubicBezTo>
                <a:cubicBezTo>
                  <a:pt x="352" y="512"/>
                  <a:pt x="368" y="416"/>
                  <a:pt x="384" y="336"/>
                </a:cubicBezTo>
                <a:cubicBezTo>
                  <a:pt x="400" y="256"/>
                  <a:pt x="408" y="192"/>
                  <a:pt x="432" y="144"/>
                </a:cubicBezTo>
                <a:cubicBezTo>
                  <a:pt x="456" y="96"/>
                  <a:pt x="488" y="72"/>
                  <a:pt x="528" y="48"/>
                </a:cubicBezTo>
                <a:cubicBezTo>
                  <a:pt x="568" y="24"/>
                  <a:pt x="624" y="0"/>
                  <a:pt x="672" y="0"/>
                </a:cubicBezTo>
                <a:cubicBezTo>
                  <a:pt x="720" y="0"/>
                  <a:pt x="752" y="8"/>
                  <a:pt x="816" y="48"/>
                </a:cubicBezTo>
                <a:cubicBezTo>
                  <a:pt x="880" y="88"/>
                  <a:pt x="952" y="152"/>
                  <a:pt x="1056" y="240"/>
                </a:cubicBezTo>
                <a:cubicBezTo>
                  <a:pt x="1160" y="328"/>
                  <a:pt x="1336" y="488"/>
                  <a:pt x="1440" y="576"/>
                </a:cubicBezTo>
                <a:cubicBezTo>
                  <a:pt x="1544" y="664"/>
                  <a:pt x="1600" y="720"/>
                  <a:pt x="1680" y="768"/>
                </a:cubicBezTo>
                <a:cubicBezTo>
                  <a:pt x="1760" y="816"/>
                  <a:pt x="1872" y="848"/>
                  <a:pt x="1920" y="864"/>
                </a:cubicBezTo>
                <a:cubicBezTo>
                  <a:pt x="1968" y="880"/>
                  <a:pt x="1968" y="872"/>
                  <a:pt x="1968" y="864"/>
                </a:cubicBezTo>
              </a:path>
            </a:pathLst>
          </a:custGeom>
          <a:noFill/>
          <a:ln w="88900">
            <a:solidFill>
              <a:srgbClr val="FFB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39" name="Freeform 15"/>
          <p:cNvSpPr>
            <a:spLocks/>
          </p:cNvSpPr>
          <p:nvPr/>
        </p:nvSpPr>
        <p:spPr bwMode="auto">
          <a:xfrm>
            <a:off x="3622290" y="3263900"/>
            <a:ext cx="3124200" cy="1993900"/>
          </a:xfrm>
          <a:custGeom>
            <a:avLst/>
            <a:gdLst>
              <a:gd name="T0" fmla="*/ 0 w 1968"/>
              <a:gd name="T1" fmla="*/ 2147483647 h 1256"/>
              <a:gd name="T2" fmla="*/ 2147483647 w 1968"/>
              <a:gd name="T3" fmla="*/ 2147483647 h 1256"/>
              <a:gd name="T4" fmla="*/ 2147483647 w 1968"/>
              <a:gd name="T5" fmla="*/ 2147483647 h 1256"/>
              <a:gd name="T6" fmla="*/ 2147483647 w 1968"/>
              <a:gd name="T7" fmla="*/ 2147483647 h 1256"/>
              <a:gd name="T8" fmla="*/ 2147483647 w 1968"/>
              <a:gd name="T9" fmla="*/ 2147483647 h 1256"/>
              <a:gd name="T10" fmla="*/ 2147483647 w 1968"/>
              <a:gd name="T11" fmla="*/ 2147483647 h 1256"/>
              <a:gd name="T12" fmla="*/ 2147483647 w 1968"/>
              <a:gd name="T13" fmla="*/ 2147483647 h 1256"/>
              <a:gd name="T14" fmla="*/ 2147483647 w 1968"/>
              <a:gd name="T15" fmla="*/ 2147483647 h 1256"/>
              <a:gd name="T16" fmla="*/ 2147483647 w 1968"/>
              <a:gd name="T17" fmla="*/ 2147483647 h 1256"/>
              <a:gd name="T18" fmla="*/ 2147483647 w 1968"/>
              <a:gd name="T19" fmla="*/ 2147483647 h 1256"/>
              <a:gd name="T20" fmla="*/ 2147483647 w 1968"/>
              <a:gd name="T21" fmla="*/ 2147483647 h 1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8"/>
              <a:gd name="T34" fmla="*/ 0 h 1256"/>
              <a:gd name="T35" fmla="*/ 1968 w 1968"/>
              <a:gd name="T36" fmla="*/ 1256 h 1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8" h="1256">
                <a:moveTo>
                  <a:pt x="0" y="1256"/>
                </a:moveTo>
                <a:cubicBezTo>
                  <a:pt x="68" y="1248"/>
                  <a:pt x="136" y="1240"/>
                  <a:pt x="192" y="1208"/>
                </a:cubicBezTo>
                <a:cubicBezTo>
                  <a:pt x="248" y="1176"/>
                  <a:pt x="280" y="1144"/>
                  <a:pt x="336" y="1064"/>
                </a:cubicBezTo>
                <a:cubicBezTo>
                  <a:pt x="392" y="984"/>
                  <a:pt x="448" y="872"/>
                  <a:pt x="528" y="728"/>
                </a:cubicBezTo>
                <a:cubicBezTo>
                  <a:pt x="608" y="584"/>
                  <a:pt x="744" y="312"/>
                  <a:pt x="816" y="200"/>
                </a:cubicBezTo>
                <a:cubicBezTo>
                  <a:pt x="888" y="88"/>
                  <a:pt x="904" y="88"/>
                  <a:pt x="960" y="56"/>
                </a:cubicBezTo>
                <a:cubicBezTo>
                  <a:pt x="1016" y="24"/>
                  <a:pt x="1096" y="0"/>
                  <a:pt x="1152" y="8"/>
                </a:cubicBezTo>
                <a:cubicBezTo>
                  <a:pt x="1208" y="16"/>
                  <a:pt x="1248" y="32"/>
                  <a:pt x="1296" y="104"/>
                </a:cubicBezTo>
                <a:cubicBezTo>
                  <a:pt x="1344" y="176"/>
                  <a:pt x="1376" y="328"/>
                  <a:pt x="1440" y="440"/>
                </a:cubicBezTo>
                <a:cubicBezTo>
                  <a:pt x="1504" y="552"/>
                  <a:pt x="1592" y="688"/>
                  <a:pt x="1680" y="776"/>
                </a:cubicBezTo>
                <a:cubicBezTo>
                  <a:pt x="1768" y="864"/>
                  <a:pt x="1920" y="936"/>
                  <a:pt x="1968" y="968"/>
                </a:cubicBezTo>
              </a:path>
            </a:pathLst>
          </a:custGeom>
          <a:noFill/>
          <a:ln w="889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40" name="Freeform 16"/>
          <p:cNvSpPr>
            <a:spLocks/>
          </p:cNvSpPr>
          <p:nvPr/>
        </p:nvSpPr>
        <p:spPr bwMode="auto">
          <a:xfrm>
            <a:off x="3622290" y="3124200"/>
            <a:ext cx="4800600" cy="2133600"/>
          </a:xfrm>
          <a:custGeom>
            <a:avLst/>
            <a:gdLst>
              <a:gd name="T0" fmla="*/ 0 w 3024"/>
              <a:gd name="T1" fmla="*/ 2147483647 h 1344"/>
              <a:gd name="T2" fmla="*/ 2147483647 w 3024"/>
              <a:gd name="T3" fmla="*/ 2147483647 h 1344"/>
              <a:gd name="T4" fmla="*/ 2147483647 w 3024"/>
              <a:gd name="T5" fmla="*/ 2147483647 h 1344"/>
              <a:gd name="T6" fmla="*/ 2147483647 w 3024"/>
              <a:gd name="T7" fmla="*/ 2147483647 h 1344"/>
              <a:gd name="T8" fmla="*/ 2147483647 w 3024"/>
              <a:gd name="T9" fmla="*/ 2147483647 h 1344"/>
              <a:gd name="T10" fmla="*/ 2147483647 w 3024"/>
              <a:gd name="T11" fmla="*/ 2147483647 h 1344"/>
              <a:gd name="T12" fmla="*/ 2147483647 w 3024"/>
              <a:gd name="T13" fmla="*/ 0 h 1344"/>
              <a:gd name="T14" fmla="*/ 2147483647 w 3024"/>
              <a:gd name="T15" fmla="*/ 2147483647 h 1344"/>
              <a:gd name="T16" fmla="*/ 2147483647 w 3024"/>
              <a:gd name="T17" fmla="*/ 2147483647 h 1344"/>
              <a:gd name="T18" fmla="*/ 2147483647 w 3024"/>
              <a:gd name="T19" fmla="*/ 2147483647 h 1344"/>
              <a:gd name="T20" fmla="*/ 2147483647 w 3024"/>
              <a:gd name="T21" fmla="*/ 2147483647 h 1344"/>
              <a:gd name="T22" fmla="*/ 2147483647 w 3024"/>
              <a:gd name="T23" fmla="*/ 2147483647 h 1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4"/>
              <a:gd name="T37" fmla="*/ 0 h 1344"/>
              <a:gd name="T38" fmla="*/ 3024 w 3024"/>
              <a:gd name="T39" fmla="*/ 1344 h 1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4" h="1344">
                <a:moveTo>
                  <a:pt x="0" y="1344"/>
                </a:moveTo>
                <a:cubicBezTo>
                  <a:pt x="80" y="1340"/>
                  <a:pt x="160" y="1336"/>
                  <a:pt x="240" y="1296"/>
                </a:cubicBezTo>
                <a:cubicBezTo>
                  <a:pt x="320" y="1256"/>
                  <a:pt x="392" y="1192"/>
                  <a:pt x="480" y="1104"/>
                </a:cubicBezTo>
                <a:cubicBezTo>
                  <a:pt x="568" y="1016"/>
                  <a:pt x="672" y="872"/>
                  <a:pt x="768" y="768"/>
                </a:cubicBezTo>
                <a:cubicBezTo>
                  <a:pt x="864" y="664"/>
                  <a:pt x="952" y="592"/>
                  <a:pt x="1056" y="480"/>
                </a:cubicBezTo>
                <a:cubicBezTo>
                  <a:pt x="1160" y="368"/>
                  <a:pt x="1296" y="176"/>
                  <a:pt x="1392" y="96"/>
                </a:cubicBezTo>
                <a:cubicBezTo>
                  <a:pt x="1488" y="16"/>
                  <a:pt x="1544" y="0"/>
                  <a:pt x="1632" y="0"/>
                </a:cubicBezTo>
                <a:cubicBezTo>
                  <a:pt x="1720" y="0"/>
                  <a:pt x="1816" y="32"/>
                  <a:pt x="1920" y="96"/>
                </a:cubicBezTo>
                <a:cubicBezTo>
                  <a:pt x="2024" y="160"/>
                  <a:pt x="2160" y="280"/>
                  <a:pt x="2256" y="384"/>
                </a:cubicBezTo>
                <a:cubicBezTo>
                  <a:pt x="2352" y="488"/>
                  <a:pt x="2408" y="600"/>
                  <a:pt x="2496" y="720"/>
                </a:cubicBezTo>
                <a:cubicBezTo>
                  <a:pt x="2584" y="840"/>
                  <a:pt x="2696" y="1024"/>
                  <a:pt x="2784" y="1104"/>
                </a:cubicBezTo>
                <a:cubicBezTo>
                  <a:pt x="2872" y="1184"/>
                  <a:pt x="2984" y="1184"/>
                  <a:pt x="3024" y="1200"/>
                </a:cubicBezTo>
              </a:path>
            </a:pathLst>
          </a:custGeom>
          <a:noFill/>
          <a:ln w="889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5" name="Text Box 17"/>
          <p:cNvSpPr txBox="1">
            <a:spLocks noChangeArrowheads="1"/>
          </p:cNvSpPr>
          <p:nvPr/>
        </p:nvSpPr>
        <p:spPr bwMode="auto">
          <a:xfrm>
            <a:off x="3774690" y="5791201"/>
            <a:ext cx="61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Birth</a:t>
            </a:r>
          </a:p>
        </p:txBody>
      </p:sp>
      <p:sp>
        <p:nvSpPr>
          <p:cNvPr id="24586" name="Text Box 18"/>
          <p:cNvSpPr txBox="1">
            <a:spLocks noChangeArrowheads="1"/>
          </p:cNvSpPr>
          <p:nvPr/>
        </p:nvSpPr>
        <p:spPr bwMode="auto">
          <a:xfrm>
            <a:off x="4841490" y="57912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(Months)</a:t>
            </a:r>
          </a:p>
        </p:txBody>
      </p:sp>
      <p:sp>
        <p:nvSpPr>
          <p:cNvPr id="24587" name="Text Box 19"/>
          <p:cNvSpPr txBox="1">
            <a:spLocks noChangeArrowheads="1"/>
          </p:cNvSpPr>
          <p:nvPr/>
        </p:nvSpPr>
        <p:spPr bwMode="auto">
          <a:xfrm>
            <a:off x="6367078" y="5791200"/>
            <a:ext cx="83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(Years)</a:t>
            </a:r>
          </a:p>
        </p:txBody>
      </p:sp>
      <p:sp>
        <p:nvSpPr>
          <p:cNvPr id="129044" name="Text Box 20"/>
          <p:cNvSpPr txBox="1">
            <a:spLocks noChangeArrowheads="1"/>
          </p:cNvSpPr>
          <p:nvPr/>
        </p:nvSpPr>
        <p:spPr bwMode="auto">
          <a:xfrm>
            <a:off x="2555490" y="2590800"/>
            <a:ext cx="1822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Sensory Pathways</a:t>
            </a:r>
          </a:p>
          <a:p>
            <a:pPr eaLnBrk="1" hangingPunct="1"/>
            <a:r>
              <a:rPr lang="en-US" sz="1400">
                <a:latin typeface="Verdana" charset="0"/>
              </a:rPr>
              <a:t>(Vision, Hearing)</a:t>
            </a:r>
          </a:p>
        </p:txBody>
      </p:sp>
      <p:sp>
        <p:nvSpPr>
          <p:cNvPr id="129045" name="Text Box 21"/>
          <p:cNvSpPr txBox="1">
            <a:spLocks noChangeArrowheads="1"/>
          </p:cNvSpPr>
          <p:nvPr/>
        </p:nvSpPr>
        <p:spPr bwMode="auto">
          <a:xfrm>
            <a:off x="4536690" y="2362200"/>
            <a:ext cx="104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Language</a:t>
            </a:r>
          </a:p>
        </p:txBody>
      </p:sp>
      <p:sp>
        <p:nvSpPr>
          <p:cNvPr id="129046" name="Text Box 22"/>
          <p:cNvSpPr txBox="1">
            <a:spLocks noChangeArrowheads="1"/>
          </p:cNvSpPr>
          <p:nvPr/>
        </p:nvSpPr>
        <p:spPr bwMode="auto">
          <a:xfrm>
            <a:off x="5997190" y="2209801"/>
            <a:ext cx="260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rPr>
              <a:t>Higher Cognitive Functions</a:t>
            </a:r>
          </a:p>
        </p:txBody>
      </p:sp>
      <p:sp>
        <p:nvSpPr>
          <p:cNvPr id="129047" name="Line 23"/>
          <p:cNvSpPr>
            <a:spLocks noChangeShapeType="1"/>
          </p:cNvSpPr>
          <p:nvPr/>
        </p:nvSpPr>
        <p:spPr bwMode="auto">
          <a:xfrm>
            <a:off x="3546090" y="3124200"/>
            <a:ext cx="7620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48" name="Line 24"/>
          <p:cNvSpPr>
            <a:spLocks noChangeShapeType="1"/>
          </p:cNvSpPr>
          <p:nvPr/>
        </p:nvSpPr>
        <p:spPr bwMode="auto">
          <a:xfrm>
            <a:off x="5146290" y="2667000"/>
            <a:ext cx="762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49" name="Line 25"/>
          <p:cNvSpPr>
            <a:spLocks noChangeShapeType="1"/>
          </p:cNvSpPr>
          <p:nvPr/>
        </p:nvSpPr>
        <p:spPr bwMode="auto">
          <a:xfrm flipH="1">
            <a:off x="5997190" y="2514600"/>
            <a:ext cx="515938"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Text Box 26"/>
          <p:cNvSpPr txBox="1">
            <a:spLocks noChangeArrowheads="1"/>
          </p:cNvSpPr>
          <p:nvPr/>
        </p:nvSpPr>
        <p:spPr bwMode="auto">
          <a:xfrm>
            <a:off x="7813290" y="6346826"/>
            <a:ext cx="228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spcBef>
                <a:spcPct val="50000"/>
              </a:spcBef>
            </a:pPr>
            <a:r>
              <a:rPr lang="en-US" sz="1000">
                <a:latin typeface="Verdana" charset="0"/>
              </a:rPr>
              <a:t>Source: C. Nelson (2000) </a:t>
            </a:r>
          </a:p>
        </p:txBody>
      </p:sp>
      <p:sp>
        <p:nvSpPr>
          <p:cNvPr id="40" name="Freeform 39"/>
          <p:cNvSpPr>
            <a:spLocks/>
          </p:cNvSpPr>
          <p:nvPr/>
        </p:nvSpPr>
        <p:spPr bwMode="auto">
          <a:xfrm>
            <a:off x="3774690" y="3071813"/>
            <a:ext cx="5640388" cy="2133600"/>
          </a:xfrm>
          <a:custGeom>
            <a:avLst/>
            <a:gdLst>
              <a:gd name="T0" fmla="*/ 0 w 3024"/>
              <a:gd name="T1" fmla="*/ 2147483647 h 1344"/>
              <a:gd name="T2" fmla="*/ 2147483647 w 3024"/>
              <a:gd name="T3" fmla="*/ 2147483647 h 1344"/>
              <a:gd name="T4" fmla="*/ 2147483647 w 3024"/>
              <a:gd name="T5" fmla="*/ 2147483647 h 1344"/>
              <a:gd name="T6" fmla="*/ 2147483647 w 3024"/>
              <a:gd name="T7" fmla="*/ 2147483647 h 1344"/>
              <a:gd name="T8" fmla="*/ 2147483647 w 3024"/>
              <a:gd name="T9" fmla="*/ 2147483647 h 1344"/>
              <a:gd name="T10" fmla="*/ 2147483647 w 3024"/>
              <a:gd name="T11" fmla="*/ 2147483647 h 1344"/>
              <a:gd name="T12" fmla="*/ 2147483647 w 3024"/>
              <a:gd name="T13" fmla="*/ 0 h 1344"/>
              <a:gd name="T14" fmla="*/ 2147483647 w 3024"/>
              <a:gd name="T15" fmla="*/ 2147483647 h 1344"/>
              <a:gd name="T16" fmla="*/ 2147483647 w 3024"/>
              <a:gd name="T17" fmla="*/ 2147483647 h 1344"/>
              <a:gd name="T18" fmla="*/ 2147483647 w 3024"/>
              <a:gd name="T19" fmla="*/ 2147483647 h 1344"/>
              <a:gd name="T20" fmla="*/ 2147483647 w 3024"/>
              <a:gd name="T21" fmla="*/ 2147483647 h 1344"/>
              <a:gd name="T22" fmla="*/ 2147483647 w 3024"/>
              <a:gd name="T23" fmla="*/ 2147483647 h 1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4"/>
              <a:gd name="T37" fmla="*/ 0 h 1344"/>
              <a:gd name="T38" fmla="*/ 3024 w 3024"/>
              <a:gd name="T39" fmla="*/ 1344 h 1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4" h="1344">
                <a:moveTo>
                  <a:pt x="0" y="1344"/>
                </a:moveTo>
                <a:cubicBezTo>
                  <a:pt x="80" y="1340"/>
                  <a:pt x="160" y="1336"/>
                  <a:pt x="240" y="1296"/>
                </a:cubicBezTo>
                <a:cubicBezTo>
                  <a:pt x="320" y="1256"/>
                  <a:pt x="392" y="1192"/>
                  <a:pt x="480" y="1104"/>
                </a:cubicBezTo>
                <a:cubicBezTo>
                  <a:pt x="568" y="1016"/>
                  <a:pt x="672" y="872"/>
                  <a:pt x="768" y="768"/>
                </a:cubicBezTo>
                <a:cubicBezTo>
                  <a:pt x="864" y="664"/>
                  <a:pt x="952" y="592"/>
                  <a:pt x="1056" y="480"/>
                </a:cubicBezTo>
                <a:cubicBezTo>
                  <a:pt x="1160" y="368"/>
                  <a:pt x="1296" y="176"/>
                  <a:pt x="1392" y="96"/>
                </a:cubicBezTo>
                <a:cubicBezTo>
                  <a:pt x="1488" y="16"/>
                  <a:pt x="1544" y="0"/>
                  <a:pt x="1632" y="0"/>
                </a:cubicBezTo>
                <a:cubicBezTo>
                  <a:pt x="1720" y="0"/>
                  <a:pt x="1816" y="32"/>
                  <a:pt x="1920" y="96"/>
                </a:cubicBezTo>
                <a:cubicBezTo>
                  <a:pt x="2024" y="160"/>
                  <a:pt x="2160" y="280"/>
                  <a:pt x="2256" y="384"/>
                </a:cubicBezTo>
                <a:cubicBezTo>
                  <a:pt x="2352" y="488"/>
                  <a:pt x="2408" y="600"/>
                  <a:pt x="2496" y="720"/>
                </a:cubicBezTo>
                <a:cubicBezTo>
                  <a:pt x="2584" y="840"/>
                  <a:pt x="2696" y="1024"/>
                  <a:pt x="2784" y="1104"/>
                </a:cubicBezTo>
                <a:cubicBezTo>
                  <a:pt x="2872" y="1184"/>
                  <a:pt x="2984" y="1184"/>
                  <a:pt x="3024" y="1200"/>
                </a:cubicBezTo>
              </a:path>
            </a:pathLst>
          </a:custGeom>
          <a:noFill/>
          <a:ln w="889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TextBox 40"/>
          <p:cNvSpPr txBox="1">
            <a:spLocks noChangeArrowheads="1"/>
          </p:cNvSpPr>
          <p:nvPr/>
        </p:nvSpPr>
        <p:spPr bwMode="auto">
          <a:xfrm>
            <a:off x="8422890" y="3108326"/>
            <a:ext cx="155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eaLnBrk="1" hangingPunct="1"/>
            <a:r>
              <a:rPr lang="en-US" sz="1400">
                <a:latin typeface="Verdana" charset="0"/>
                <a:cs typeface="Verdana" charset="0"/>
              </a:rPr>
              <a:t>Self-Regulation</a:t>
            </a:r>
          </a:p>
        </p:txBody>
      </p:sp>
      <p:cxnSp>
        <p:nvCxnSpPr>
          <p:cNvPr id="43" name="Straight Connector 42"/>
          <p:cNvCxnSpPr>
            <a:cxnSpLocks noChangeShapeType="1"/>
          </p:cNvCxnSpPr>
          <p:nvPr/>
        </p:nvCxnSpPr>
        <p:spPr bwMode="auto">
          <a:xfrm rot="5400000">
            <a:off x="8468134" y="3447257"/>
            <a:ext cx="709613" cy="673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 name="Rectangle 1"/>
          <p:cNvSpPr>
            <a:spLocks noChangeArrowheads="1"/>
          </p:cNvSpPr>
          <p:nvPr/>
        </p:nvSpPr>
        <p:spPr bwMode="auto">
          <a:xfrm>
            <a:off x="4387466" y="2719388"/>
            <a:ext cx="1762125" cy="2538412"/>
          </a:xfrm>
          <a:prstGeom prst="rect">
            <a:avLst/>
          </a:prstGeom>
          <a:solidFill>
            <a:srgbClr val="71FF4E">
              <a:alpha val="45882"/>
            </a:srgbClr>
          </a:solidFill>
          <a:ln w="9525">
            <a:solidFill>
              <a:schemeClr val="tx1"/>
            </a:solidFill>
            <a:round/>
            <a:headEnd/>
            <a:tailEnd/>
          </a:ln>
        </p:spPr>
        <p:txBody>
          <a:bodyPr wrap="none"/>
          <a:lstStyle/>
          <a:p>
            <a:endParaRPr lang="en-US" sz="1600">
              <a:latin typeface="Verdana" charset="0"/>
              <a:cs typeface="Verdana" charset="0"/>
            </a:endParaRPr>
          </a:p>
        </p:txBody>
      </p:sp>
      <p:sp>
        <p:nvSpPr>
          <p:cNvPr id="3" name="TextBox 2"/>
          <p:cNvSpPr txBox="1">
            <a:spLocks noChangeArrowheads="1"/>
          </p:cNvSpPr>
          <p:nvPr/>
        </p:nvSpPr>
        <p:spPr bwMode="auto">
          <a:xfrm>
            <a:off x="4385878" y="4867276"/>
            <a:ext cx="182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Palatino" charset="0"/>
                <a:ea typeface="ＭＳ Ｐゴシック" charset="0"/>
                <a:cs typeface="ＭＳ Ｐゴシック" charset="0"/>
              </a:defRPr>
            </a:lvl1pPr>
            <a:lvl2pPr marL="742950" indent="-285750" eaLnBrk="0" hangingPunct="0">
              <a:defRPr sz="2400">
                <a:solidFill>
                  <a:schemeClr val="tx1"/>
                </a:solidFill>
                <a:latin typeface="Palatino" charset="0"/>
                <a:ea typeface="ＭＳ Ｐゴシック" charset="0"/>
              </a:defRPr>
            </a:lvl2pPr>
            <a:lvl3pPr marL="1143000" indent="-228600" eaLnBrk="0" hangingPunct="0">
              <a:defRPr sz="2400">
                <a:solidFill>
                  <a:schemeClr val="tx1"/>
                </a:solidFill>
                <a:latin typeface="Palatino" charset="0"/>
                <a:ea typeface="ＭＳ Ｐゴシック" charset="0"/>
              </a:defRPr>
            </a:lvl3pPr>
            <a:lvl4pPr marL="1600200" indent="-228600" eaLnBrk="0" hangingPunct="0">
              <a:defRPr sz="2400">
                <a:solidFill>
                  <a:schemeClr val="tx1"/>
                </a:solidFill>
                <a:latin typeface="Palatino" charset="0"/>
                <a:ea typeface="ＭＳ Ｐゴシック" charset="0"/>
              </a:defRPr>
            </a:lvl4pPr>
            <a:lvl5pPr marL="2057400" indent="-228600" eaLnBrk="0" hangingPunct="0">
              <a:defRPr sz="2400">
                <a:solidFill>
                  <a:schemeClr val="tx1"/>
                </a:solidFill>
                <a:latin typeface="Palatino" charset="0"/>
                <a:ea typeface="ＭＳ Ｐゴシック" charset="0"/>
              </a:defRPr>
            </a:lvl5pPr>
            <a:lvl6pPr marL="2514600" indent="-228600" eaLnBrk="0" fontAlgn="base" hangingPunct="0">
              <a:spcBef>
                <a:spcPct val="0"/>
              </a:spcBef>
              <a:spcAft>
                <a:spcPct val="0"/>
              </a:spcAft>
              <a:defRPr sz="2400">
                <a:solidFill>
                  <a:schemeClr val="tx1"/>
                </a:solidFill>
                <a:latin typeface="Palatino" charset="0"/>
                <a:ea typeface="ＭＳ Ｐゴシック" charset="0"/>
              </a:defRPr>
            </a:lvl6pPr>
            <a:lvl7pPr marL="2971800" indent="-228600" eaLnBrk="0" fontAlgn="base" hangingPunct="0">
              <a:spcBef>
                <a:spcPct val="0"/>
              </a:spcBef>
              <a:spcAft>
                <a:spcPct val="0"/>
              </a:spcAft>
              <a:defRPr sz="2400">
                <a:solidFill>
                  <a:schemeClr val="tx1"/>
                </a:solidFill>
                <a:latin typeface="Palatino" charset="0"/>
                <a:ea typeface="ＭＳ Ｐゴシック" charset="0"/>
              </a:defRPr>
            </a:lvl7pPr>
            <a:lvl8pPr marL="3429000" indent="-228600" eaLnBrk="0" fontAlgn="base" hangingPunct="0">
              <a:spcBef>
                <a:spcPct val="0"/>
              </a:spcBef>
              <a:spcAft>
                <a:spcPct val="0"/>
              </a:spcAft>
              <a:defRPr sz="2400">
                <a:solidFill>
                  <a:schemeClr val="tx1"/>
                </a:solidFill>
                <a:latin typeface="Palatino" charset="0"/>
                <a:ea typeface="ＭＳ Ｐゴシック" charset="0"/>
              </a:defRPr>
            </a:lvl8pPr>
            <a:lvl9pPr marL="3886200" indent="-228600" eaLnBrk="0" fontAlgn="base" hangingPunct="0">
              <a:spcBef>
                <a:spcPct val="0"/>
              </a:spcBef>
              <a:spcAft>
                <a:spcPct val="0"/>
              </a:spcAft>
              <a:defRPr sz="2400">
                <a:solidFill>
                  <a:schemeClr val="tx1"/>
                </a:solidFill>
                <a:latin typeface="Palatino" charset="0"/>
                <a:ea typeface="ＭＳ Ｐゴシック" charset="0"/>
              </a:defRPr>
            </a:lvl9pPr>
          </a:lstStyle>
          <a:p>
            <a:pPr algn="ctr" eaLnBrk="1" hangingPunct="1"/>
            <a:r>
              <a:rPr lang="en-US" sz="1400" b="1" dirty="0">
                <a:latin typeface="Arial" charset="0"/>
              </a:rPr>
              <a:t>FIRST TWO YEARS</a:t>
            </a:r>
          </a:p>
        </p:txBody>
      </p:sp>
      <p:sp>
        <p:nvSpPr>
          <p:cNvPr id="4" name="Title 3"/>
          <p:cNvSpPr>
            <a:spLocks noGrp="1"/>
          </p:cNvSpPr>
          <p:nvPr>
            <p:ph type="title"/>
          </p:nvPr>
        </p:nvSpPr>
        <p:spPr>
          <a:xfrm>
            <a:off x="381000" y="363786"/>
            <a:ext cx="10223810" cy="838200"/>
          </a:xfrm>
        </p:spPr>
        <p:txBody>
          <a:bodyPr>
            <a:normAutofit/>
          </a:bodyPr>
          <a:lstStyle/>
          <a:p>
            <a:r>
              <a:rPr lang="en-US" sz="2700" dirty="0">
                <a:cs typeface="Verdana" charset="0"/>
              </a:rPr>
              <a:t>Development of Neural Connections for Different Functions Peaks in Early Years, Laying Critical Foundations for Learning</a:t>
            </a:r>
            <a:endParaRPr lang="en-US" sz="2000" b="0" dirty="0">
              <a:solidFill>
                <a:srgbClr val="009999"/>
              </a:solidFill>
            </a:endParaRPr>
          </a:p>
        </p:txBody>
      </p:sp>
      <p:sp>
        <p:nvSpPr>
          <p:cNvPr id="5" name="TextBox 4"/>
          <p:cNvSpPr txBox="1"/>
          <p:nvPr/>
        </p:nvSpPr>
        <p:spPr>
          <a:xfrm>
            <a:off x="2085254" y="6232604"/>
            <a:ext cx="2207656" cy="261610"/>
          </a:xfrm>
          <a:prstGeom prst="rect">
            <a:avLst/>
          </a:prstGeom>
          <a:noFill/>
        </p:spPr>
        <p:txBody>
          <a:bodyPr wrap="none" rtlCol="0">
            <a:spAutoFit/>
          </a:bodyPr>
          <a:lstStyle/>
          <a:p>
            <a:r>
              <a:rPr lang="en-US" sz="1100" dirty="0"/>
              <a:t>Slide courtesy of Ross A. Thompson</a:t>
            </a:r>
          </a:p>
        </p:txBody>
      </p:sp>
    </p:spTree>
    <p:extLst>
      <p:ext uri="{BB962C8B-B14F-4D97-AF65-F5344CB8AC3E}">
        <p14:creationId xmlns:p14="http://schemas.microsoft.com/office/powerpoint/2010/main" val="3921062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38"/>
                                        </p:tgtEl>
                                        <p:attrNameLst>
                                          <p:attrName>style.visibility</p:attrName>
                                        </p:attrNameLst>
                                      </p:cBhvr>
                                      <p:to>
                                        <p:strVal val="visible"/>
                                      </p:to>
                                    </p:set>
                                    <p:animEffect transition="in" filter="wipe(left)">
                                      <p:cBhvr>
                                        <p:cTn id="7" dur="2000"/>
                                        <p:tgtEl>
                                          <p:spTgt spid="1290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9044"/>
                                        </p:tgtEl>
                                        <p:attrNameLst>
                                          <p:attrName>style.visibility</p:attrName>
                                        </p:attrNameLst>
                                      </p:cBhvr>
                                      <p:to>
                                        <p:strVal val="visible"/>
                                      </p:to>
                                    </p:set>
                                    <p:animEffect transition="in" filter="dissolve">
                                      <p:cBhvr>
                                        <p:cTn id="10" dur="1000"/>
                                        <p:tgtEl>
                                          <p:spTgt spid="12904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9047"/>
                                        </p:tgtEl>
                                        <p:attrNameLst>
                                          <p:attrName>style.visibility</p:attrName>
                                        </p:attrNameLst>
                                      </p:cBhvr>
                                      <p:to>
                                        <p:strVal val="visible"/>
                                      </p:to>
                                    </p:set>
                                    <p:animEffect transition="in" filter="dissolve">
                                      <p:cBhvr>
                                        <p:cTn id="13" dur="1000"/>
                                        <p:tgtEl>
                                          <p:spTgt spid="1290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9039"/>
                                        </p:tgtEl>
                                        <p:attrNameLst>
                                          <p:attrName>style.visibility</p:attrName>
                                        </p:attrNameLst>
                                      </p:cBhvr>
                                      <p:to>
                                        <p:strVal val="visible"/>
                                      </p:to>
                                    </p:set>
                                    <p:animEffect transition="in" filter="wipe(left)">
                                      <p:cBhvr>
                                        <p:cTn id="18" dur="2000"/>
                                        <p:tgtEl>
                                          <p:spTgt spid="12903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9045"/>
                                        </p:tgtEl>
                                        <p:attrNameLst>
                                          <p:attrName>style.visibility</p:attrName>
                                        </p:attrNameLst>
                                      </p:cBhvr>
                                      <p:to>
                                        <p:strVal val="visible"/>
                                      </p:to>
                                    </p:set>
                                    <p:animEffect transition="in" filter="dissolve">
                                      <p:cBhvr>
                                        <p:cTn id="21" dur="1000"/>
                                        <p:tgtEl>
                                          <p:spTgt spid="12904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9048"/>
                                        </p:tgtEl>
                                        <p:attrNameLst>
                                          <p:attrName>style.visibility</p:attrName>
                                        </p:attrNameLst>
                                      </p:cBhvr>
                                      <p:to>
                                        <p:strVal val="visible"/>
                                      </p:to>
                                    </p:set>
                                    <p:animEffect transition="in" filter="dissolve">
                                      <p:cBhvr>
                                        <p:cTn id="24" dur="1000"/>
                                        <p:tgtEl>
                                          <p:spTgt spid="1290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9040"/>
                                        </p:tgtEl>
                                        <p:attrNameLst>
                                          <p:attrName>style.visibility</p:attrName>
                                        </p:attrNameLst>
                                      </p:cBhvr>
                                      <p:to>
                                        <p:strVal val="visible"/>
                                      </p:to>
                                    </p:set>
                                    <p:animEffect transition="in" filter="wipe(left)">
                                      <p:cBhvr>
                                        <p:cTn id="29" dur="2000"/>
                                        <p:tgtEl>
                                          <p:spTgt spid="12904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9046"/>
                                        </p:tgtEl>
                                        <p:attrNameLst>
                                          <p:attrName>style.visibility</p:attrName>
                                        </p:attrNameLst>
                                      </p:cBhvr>
                                      <p:to>
                                        <p:strVal val="visible"/>
                                      </p:to>
                                    </p:set>
                                    <p:animEffect transition="in" filter="dissolve">
                                      <p:cBhvr>
                                        <p:cTn id="32" dur="1000"/>
                                        <p:tgtEl>
                                          <p:spTgt spid="12904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9049"/>
                                        </p:tgtEl>
                                        <p:attrNameLst>
                                          <p:attrName>style.visibility</p:attrName>
                                        </p:attrNameLst>
                                      </p:cBhvr>
                                      <p:to>
                                        <p:strVal val="visible"/>
                                      </p:to>
                                    </p:set>
                                    <p:animEffect transition="in" filter="dissolve">
                                      <p:cBhvr>
                                        <p:cTn id="35" dur="1000"/>
                                        <p:tgtEl>
                                          <p:spTgt spid="129049"/>
                                        </p:tgtEl>
                                      </p:cBhvr>
                                    </p:animEffect>
                                  </p:childTnLst>
                                </p:cTn>
                              </p:par>
                              <p:par>
                                <p:cTn id="36" presetID="9" presetClass="entr" presetSubtype="0" fill="hold" grpId="0" nodeType="withEffect" nodePh="1">
                                  <p:stCondLst>
                                    <p:cond delay="0"/>
                                  </p:stCondLst>
                                  <p:endCondLst>
                                    <p:cond evt="begin" delay="0">
                                      <p:tn val="36"/>
                                    </p:cond>
                                  </p:endCondLst>
                                  <p:childTnLst>
                                    <p:set>
                                      <p:cBhvr>
                                        <p:cTn id="37" dur="1" fill="hold">
                                          <p:stCondLst>
                                            <p:cond delay="0"/>
                                          </p:stCondLst>
                                        </p:cTn>
                                        <p:tgtEl>
                                          <p:spTgt spid="129034"/>
                                        </p:tgtEl>
                                        <p:attrNameLst>
                                          <p:attrName>style.visibility</p:attrName>
                                        </p:attrNameLst>
                                      </p:cBhvr>
                                      <p:to>
                                        <p:strVal val="visible"/>
                                      </p:to>
                                    </p:set>
                                    <p:animEffect transition="in" filter="dissolve">
                                      <p:cBhvr>
                                        <p:cTn id="38" dur="1000"/>
                                        <p:tgtEl>
                                          <p:spTgt spid="1290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2000"/>
                                        <p:tgtEl>
                                          <p:spTgt spid="4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2" nodeType="click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2" nodeType="click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p:bldP spid="129038" grpId="0" animBg="1"/>
      <p:bldP spid="129039" grpId="0" animBg="1"/>
      <p:bldP spid="129040" grpId="0" animBg="1"/>
      <p:bldP spid="129044" grpId="0"/>
      <p:bldP spid="129045" grpId="0"/>
      <p:bldP spid="129046" grpId="0"/>
      <p:bldP spid="129047" grpId="0" animBg="1"/>
      <p:bldP spid="129048" grpId="0" animBg="1"/>
      <p:bldP spid="129049" grpId="0" animBg="1"/>
      <p:bldP spid="40" grpId="0" animBg="1"/>
      <p:bldP spid="41" grpId="0"/>
      <p:bldP spid="2" grpId="0" animBg="1"/>
      <p:bldP spid="2" grpId="1" animBg="1"/>
      <p:bldP spid="2" grpId="2" animBg="1"/>
      <p:bldP spid="3" grpId="0"/>
      <p:bldP spid="3" grpId="1"/>
      <p:bldP spid="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239" y="362292"/>
            <a:ext cx="9593766" cy="762000"/>
          </a:xfrm>
        </p:spPr>
        <p:txBody>
          <a:bodyPr>
            <a:noAutofit/>
          </a:bodyPr>
          <a:lstStyle/>
          <a:p>
            <a:r>
              <a:rPr lang="en-US" sz="3000" dirty="0"/>
              <a:t>Neural Connections for Basic Functions Form the Brain’s Foundation</a:t>
            </a:r>
          </a:p>
        </p:txBody>
      </p:sp>
      <p:sp>
        <p:nvSpPr>
          <p:cNvPr id="3" name="TextBox 2"/>
          <p:cNvSpPr txBox="1"/>
          <p:nvPr/>
        </p:nvSpPr>
        <p:spPr>
          <a:xfrm>
            <a:off x="1383146" y="1435299"/>
            <a:ext cx="5511702" cy="1661993"/>
          </a:xfrm>
          <a:prstGeom prst="rect">
            <a:avLst/>
          </a:prstGeom>
          <a:noFill/>
        </p:spPr>
        <p:txBody>
          <a:bodyPr wrap="none" rtlCol="0">
            <a:spAutoFit/>
          </a:bodyPr>
          <a:lstStyle/>
          <a:p>
            <a:r>
              <a:rPr lang="en-US" sz="2800" b="1" dirty="0"/>
              <a:t>“Blooming”--the formation of these</a:t>
            </a:r>
          </a:p>
          <a:p>
            <a:r>
              <a:rPr lang="en-US" sz="2800" b="1" dirty="0"/>
              <a:t>connections--peaks</a:t>
            </a:r>
          </a:p>
          <a:p>
            <a:r>
              <a:rPr lang="en-US" sz="2800" b="1" dirty="0"/>
              <a:t>early in life.</a:t>
            </a:r>
          </a:p>
          <a:p>
            <a:endParaRPr lang="en-US" dirty="0"/>
          </a:p>
        </p:txBody>
      </p:sp>
      <p:sp>
        <p:nvSpPr>
          <p:cNvPr id="5" name="Down Arrow 4"/>
          <p:cNvSpPr/>
          <p:nvPr/>
        </p:nvSpPr>
        <p:spPr bwMode="auto">
          <a:xfrm>
            <a:off x="3200400" y="3581401"/>
            <a:ext cx="457198" cy="78904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a:latin typeface="Times" pitchFamily="1" charset="0"/>
            </a:endParaRPr>
          </a:p>
        </p:txBody>
      </p:sp>
      <p:sp>
        <p:nvSpPr>
          <p:cNvPr id="7" name="Down Arrow 6"/>
          <p:cNvSpPr/>
          <p:nvPr/>
        </p:nvSpPr>
        <p:spPr bwMode="auto">
          <a:xfrm rot="-1860000">
            <a:off x="4642665" y="2792211"/>
            <a:ext cx="431424" cy="689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a:latin typeface="Times" pitchFamily="1" charset="0"/>
            </a:endParaRPr>
          </a:p>
        </p:txBody>
      </p:sp>
      <p:sp>
        <p:nvSpPr>
          <p:cNvPr id="8" name="Right Arrow 7"/>
          <p:cNvSpPr/>
          <p:nvPr/>
        </p:nvSpPr>
        <p:spPr bwMode="auto">
          <a:xfrm>
            <a:off x="5715000" y="2286000"/>
            <a:ext cx="685800" cy="44438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a:latin typeface="Times" pitchFamily="1" charset="0"/>
            </a:endParaRPr>
          </a:p>
        </p:txBody>
      </p:sp>
      <p:sp>
        <p:nvSpPr>
          <p:cNvPr id="10" name="Cube 9"/>
          <p:cNvSpPr/>
          <p:nvPr/>
        </p:nvSpPr>
        <p:spPr bwMode="auto">
          <a:xfrm>
            <a:off x="1943100" y="5105400"/>
            <a:ext cx="3810000" cy="1216152"/>
          </a:xfrm>
          <a:prstGeom prst="cube">
            <a:avLst/>
          </a:prstGeom>
          <a:solidFill>
            <a:srgbClr val="AE422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b="1" dirty="0">
                <a:solidFill>
                  <a:schemeClr val="bg1"/>
                </a:solidFill>
              </a:rPr>
              <a:t>Early in 1</a:t>
            </a:r>
            <a:r>
              <a:rPr lang="en-US" b="1" baseline="30000" dirty="0">
                <a:solidFill>
                  <a:schemeClr val="bg1"/>
                </a:solidFill>
              </a:rPr>
              <a:t>st</a:t>
            </a:r>
            <a:r>
              <a:rPr lang="en-US" b="1" dirty="0">
                <a:solidFill>
                  <a:schemeClr val="bg1"/>
                </a:solidFill>
              </a:rPr>
              <a:t> year: connections for  sight and hearing</a:t>
            </a:r>
          </a:p>
        </p:txBody>
      </p:sp>
      <p:sp>
        <p:nvSpPr>
          <p:cNvPr id="11" name="Cube 10"/>
          <p:cNvSpPr/>
          <p:nvPr/>
        </p:nvSpPr>
        <p:spPr bwMode="auto">
          <a:xfrm>
            <a:off x="5027948" y="3618192"/>
            <a:ext cx="3733800" cy="1216152"/>
          </a:xfrm>
          <a:prstGeom prst="cube">
            <a:avLst/>
          </a:prstGeom>
          <a:solidFill>
            <a:srgbClr val="AE422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b="1" dirty="0">
                <a:solidFill>
                  <a:schemeClr val="bg1"/>
                </a:solidFill>
              </a:rPr>
              <a:t>About 9 months: connections for language</a:t>
            </a:r>
          </a:p>
        </p:txBody>
      </p:sp>
      <p:sp>
        <p:nvSpPr>
          <p:cNvPr id="12" name="Cube 11"/>
          <p:cNvSpPr/>
          <p:nvPr/>
        </p:nvSpPr>
        <p:spPr bwMode="auto">
          <a:xfrm>
            <a:off x="6781800" y="1969841"/>
            <a:ext cx="3733800" cy="1216152"/>
          </a:xfrm>
          <a:prstGeom prst="cube">
            <a:avLst/>
          </a:prstGeom>
          <a:solidFill>
            <a:srgbClr val="AE422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b="1" dirty="0">
                <a:solidFill>
                  <a:schemeClr val="bg1"/>
                </a:solidFill>
              </a:rPr>
              <a:t>12-24 months: connections for thinking and understanding</a:t>
            </a:r>
          </a:p>
          <a:p>
            <a:r>
              <a:rPr lang="en-US" b="1" dirty="0">
                <a:solidFill>
                  <a:schemeClr val="bg1"/>
                </a:solidFill>
              </a:rPr>
              <a:t> (cognitive development)</a:t>
            </a:r>
          </a:p>
        </p:txBody>
      </p:sp>
      <p:sp>
        <p:nvSpPr>
          <p:cNvPr id="4" name="TextBox 3"/>
          <p:cNvSpPr txBox="1"/>
          <p:nvPr/>
        </p:nvSpPr>
        <p:spPr>
          <a:xfrm>
            <a:off x="6426200" y="5067300"/>
            <a:ext cx="4102100" cy="1661993"/>
          </a:xfrm>
          <a:prstGeom prst="rect">
            <a:avLst/>
          </a:prstGeom>
          <a:noFill/>
        </p:spPr>
        <p:txBody>
          <a:bodyPr wrap="square" rtlCol="0">
            <a:spAutoFit/>
          </a:bodyPr>
          <a:lstStyle/>
          <a:p>
            <a:r>
              <a:rPr lang="en-US" sz="2000" b="1" dirty="0"/>
              <a:t>Some connections must be “pruned” over time as the brain reached its adult architecture</a:t>
            </a:r>
            <a:r>
              <a:rPr lang="en-US" dirty="0"/>
              <a:t>.</a:t>
            </a:r>
          </a:p>
          <a:p>
            <a:endParaRPr lang="en-US" dirty="0"/>
          </a:p>
          <a:p>
            <a:r>
              <a:rPr lang="en-US" sz="2400" b="1" i="1" dirty="0"/>
              <a:t>But which ones?</a:t>
            </a:r>
          </a:p>
        </p:txBody>
      </p:sp>
    </p:spTree>
    <p:extLst>
      <p:ext uri="{BB962C8B-B14F-4D97-AF65-F5344CB8AC3E}">
        <p14:creationId xmlns:p14="http://schemas.microsoft.com/office/powerpoint/2010/main" val="332559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Basic Ingredients Affect Brain Construction –</a:t>
            </a:r>
            <a:br>
              <a:rPr lang="en-US"/>
            </a:br>
            <a:r>
              <a:rPr lang="en-US"/>
              <a:t>That Is, Which Connections Are Strengthened or Lost</a:t>
            </a:r>
            <a:endParaRPr lang="en-US" dirty="0"/>
          </a:p>
        </p:txBody>
      </p:sp>
      <p:sp>
        <p:nvSpPr>
          <p:cNvPr id="3" name="Content Placeholder 2"/>
          <p:cNvSpPr>
            <a:spLocks noGrp="1"/>
          </p:cNvSpPr>
          <p:nvPr>
            <p:ph idx="1"/>
          </p:nvPr>
        </p:nvSpPr>
        <p:spPr/>
        <p:txBody>
          <a:bodyPr/>
          <a:lstStyle/>
          <a:p>
            <a:r>
              <a:rPr lang="en-US" dirty="0"/>
              <a:t>Early experiences shape brain architecture. Babies learn through:</a:t>
            </a:r>
          </a:p>
          <a:p>
            <a:pPr lvl="1"/>
            <a:r>
              <a:rPr lang="en-US" dirty="0"/>
              <a:t>Quantity, quality, and complexity of language</a:t>
            </a:r>
          </a:p>
          <a:p>
            <a:pPr lvl="1"/>
            <a:r>
              <a:rPr lang="en-US" dirty="0"/>
              <a:t>Understanding emotions</a:t>
            </a:r>
          </a:p>
          <a:p>
            <a:pPr lvl="1"/>
            <a:r>
              <a:rPr lang="en-US" dirty="0"/>
              <a:t>Eye gaze and imitation</a:t>
            </a:r>
          </a:p>
          <a:p>
            <a:pPr lvl="1"/>
            <a:r>
              <a:rPr lang="en-US" dirty="0"/>
              <a:t>Back-and-forth interactions</a:t>
            </a:r>
          </a:p>
          <a:p>
            <a:pPr lvl="1"/>
            <a:r>
              <a:rPr lang="en-US" dirty="0"/>
              <a:t>Building one skill on top of another</a:t>
            </a:r>
          </a:p>
          <a:p>
            <a:endParaRPr lang="en-US" dirty="0"/>
          </a:p>
          <a:p>
            <a:r>
              <a:rPr lang="en-US" dirty="0"/>
              <a:t>Experiences don’t just happen. They unfold within relationships with trusted adults who:</a:t>
            </a:r>
          </a:p>
          <a:p>
            <a:pPr lvl="1"/>
            <a:r>
              <a:rPr lang="en-US" dirty="0"/>
              <a:t>Teach us who we are and how the world works</a:t>
            </a:r>
          </a:p>
          <a:p>
            <a:pPr lvl="1"/>
            <a:r>
              <a:rPr lang="en-US" dirty="0"/>
              <a:t>Affect how we trust and interact with people</a:t>
            </a:r>
          </a:p>
          <a:p>
            <a:pPr lvl="1"/>
            <a:r>
              <a:rPr lang="en-US" dirty="0"/>
              <a:t>Give us the confidence to explore and learn</a:t>
            </a:r>
          </a:p>
          <a:p>
            <a:endParaRPr lang="en-US" dirty="0"/>
          </a:p>
        </p:txBody>
      </p:sp>
    </p:spTree>
    <p:extLst>
      <p:ext uri="{BB962C8B-B14F-4D97-AF65-F5344CB8AC3E}">
        <p14:creationId xmlns:p14="http://schemas.microsoft.com/office/powerpoint/2010/main" val="3627240909"/>
      </p:ext>
    </p:extLst>
  </p:cSld>
  <p:clrMapOvr>
    <a:masterClrMapping/>
  </p:clrMapOvr>
</p:sld>
</file>

<file path=ppt/theme/theme1.xml><?xml version="1.0" encoding="utf-8"?>
<a:theme xmlns:a="http://schemas.openxmlformats.org/drawingml/2006/main" name="1_Office Theme">
  <a:themeElements>
    <a:clrScheme name="ZERO TO THREE">
      <a:dk1>
        <a:sysClr val="windowText" lastClr="000000"/>
      </a:dk1>
      <a:lt1>
        <a:sysClr val="window" lastClr="FFFFFF"/>
      </a:lt1>
      <a:dk2>
        <a:srgbClr val="0F406B"/>
      </a:dk2>
      <a:lt2>
        <a:srgbClr val="E7E6E6"/>
      </a:lt2>
      <a:accent1>
        <a:srgbClr val="0083BF"/>
      </a:accent1>
      <a:accent2>
        <a:srgbClr val="FFCE02"/>
      </a:accent2>
      <a:accent3>
        <a:srgbClr val="E84F3D"/>
      </a:accent3>
      <a:accent4>
        <a:srgbClr val="2F9A47"/>
      </a:accent4>
      <a:accent5>
        <a:srgbClr val="F78D2C"/>
      </a:accent5>
      <a:accent6>
        <a:srgbClr val="0F406B"/>
      </a:accent6>
      <a:hlink>
        <a:srgbClr val="0083BF"/>
      </a:hlink>
      <a:folHlink>
        <a:srgbClr val="7F418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380C96734AD243A1AA150296E374A9" ma:contentTypeVersion="9" ma:contentTypeDescription="Create a new document." ma:contentTypeScope="" ma:versionID="0b65ab3e11caa38b8daf2424b17a07ab">
  <xsd:schema xmlns:xsd="http://www.w3.org/2001/XMLSchema" xmlns:xs="http://www.w3.org/2001/XMLSchema" xmlns:p="http://schemas.microsoft.com/office/2006/metadata/properties" xmlns:ns2="414f78ef-068c-489c-b8f4-2a1d3dacdb9a" xmlns:ns3="4df24be3-243f-4399-93a3-60d2c2c064b6" targetNamespace="http://schemas.microsoft.com/office/2006/metadata/properties" ma:root="true" ma:fieldsID="8f15b6532c60bc9ad19a5c4453a3e392" ns2:_="" ns3:_="">
    <xsd:import namespace="414f78ef-068c-489c-b8f4-2a1d3dacdb9a"/>
    <xsd:import namespace="4df24be3-243f-4399-93a3-60d2c2c064b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f78ef-068c-489c-b8f4-2a1d3dacd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df24be3-243f-4399-93a3-60d2c2c064b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006EC-3865-460C-9045-B92D3B023560}">
  <ds:schemaRefs>
    <ds:schemaRef ds:uri="http://schemas.microsoft.com/sharepoint/v3/contenttype/forms"/>
  </ds:schemaRefs>
</ds:datastoreItem>
</file>

<file path=customXml/itemProps2.xml><?xml version="1.0" encoding="utf-8"?>
<ds:datastoreItem xmlns:ds="http://schemas.openxmlformats.org/officeDocument/2006/customXml" ds:itemID="{311F2905-7705-40E2-AC22-FCAD6A5AF9D2}">
  <ds:schemaRefs>
    <ds:schemaRef ds:uri="http://purl.org/dc/dcmitype/"/>
    <ds:schemaRef ds:uri="4df24be3-243f-4399-93a3-60d2c2c064b6"/>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14f78ef-068c-489c-b8f4-2a1d3dacdb9a"/>
    <ds:schemaRef ds:uri="http://schemas.microsoft.com/office/2006/metadata/properties"/>
  </ds:schemaRefs>
</ds:datastoreItem>
</file>

<file path=customXml/itemProps3.xml><?xml version="1.0" encoding="utf-8"?>
<ds:datastoreItem xmlns:ds="http://schemas.openxmlformats.org/officeDocument/2006/customXml" ds:itemID="{F89CDDAE-A542-49C1-A77C-2D16EEB83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f78ef-068c-489c-b8f4-2a1d3dacdb9a"/>
    <ds:schemaRef ds:uri="4df24be3-243f-4399-93a3-60d2c2c06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2207</TotalTime>
  <Words>2021</Words>
  <Application>Microsoft Office PowerPoint</Application>
  <PresentationFormat>Widescreen</PresentationFormat>
  <Paragraphs>192</Paragraphs>
  <Slides>29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Calibri</vt:lpstr>
      <vt:lpstr>Calibri Light</vt:lpstr>
      <vt:lpstr>Franklin Gothic Book</vt:lpstr>
      <vt:lpstr>Franklin Gothic Medium</vt:lpstr>
      <vt:lpstr>Times</vt:lpstr>
      <vt:lpstr>Times New Roman</vt:lpstr>
      <vt:lpstr>Verdana</vt:lpstr>
      <vt:lpstr>Wingdings</vt:lpstr>
      <vt:lpstr>1_Office Theme</vt:lpstr>
      <vt:lpstr>Making the Case for Babies   Why Infants and Toddlers Should Be A Critical Focus of Preschool Development Grant Birth Through Five</vt:lpstr>
      <vt:lpstr>Preschool Development Grant Birth-Five (PDG B-5)  Offers a New Opportunity to Support Babies</vt:lpstr>
      <vt:lpstr>Learning Happens From the Start Brain Development Basics</vt:lpstr>
      <vt:lpstr>The Earliest Years Are Critical For Healthy Brain Development</vt:lpstr>
      <vt:lpstr> </vt:lpstr>
      <vt:lpstr>The Science Behind Brain Development</vt:lpstr>
      <vt:lpstr>Development of Neural Connections for Different Functions Peaks in Early Years, Laying Critical Foundations for Learning</vt:lpstr>
      <vt:lpstr>Neural Connections for Basic Functions Form the Brain’s Foundation</vt:lpstr>
      <vt:lpstr>Two Basic Ingredients Affect Brain Construction – That Is, Which Connections Are Strengthened or Lost</vt:lpstr>
      <vt:lpstr>Critical Building Materials: Developmental Domains Go Hand in Hand</vt:lpstr>
      <vt:lpstr>The Foundation for All Learning that Follows Depends on the Quality of These “Materials”</vt:lpstr>
      <vt:lpstr>How Important Are Early Relationships?  Connecting with Caregivers Helps Babies’ Brains Organize</vt:lpstr>
      <vt:lpstr>PowerPoint Presentation</vt:lpstr>
      <vt:lpstr>When Babies Are Not Nurtured, Brain Development is Undermined (cont.)</vt:lpstr>
      <vt:lpstr>  What Happens When Children Don’t Get What They Need for a Strong Start in Life? </vt:lpstr>
      <vt:lpstr>What’s the Picture for Our Nation’s Children?</vt:lpstr>
      <vt:lpstr>Different Opportunities = Disparities in Development The “Word Gap” is one example</vt:lpstr>
      <vt:lpstr>PowerPoint Presentation</vt:lpstr>
      <vt:lpstr>Early Childhood Adversity Has Lifelong Health and Social Consequences</vt:lpstr>
      <vt:lpstr>High-Quality ECCE Programs Can Promote Children’s Development</vt:lpstr>
      <vt:lpstr>Investing in the Early Years Pays Off</vt:lpstr>
      <vt:lpstr>Why Should Infants and Toddlers Be a Critical Focus of PDG B-5?   The Mixed Delivery Early Childhood Care and Education System is Critical for Babies’ Brain Development</vt:lpstr>
      <vt:lpstr>ECCE Settings Are An Important Brain Construction Site</vt:lpstr>
      <vt:lpstr>Elements of High-Quality ECCE for Infants and Toddlers</vt:lpstr>
      <vt:lpstr>High-quality ECCE Is Often Out of Reach </vt:lpstr>
      <vt:lpstr>The Opportunity</vt:lpstr>
      <vt:lpstr>States Could Use the PDG B-5 To Address ECCE System Challenges Specific to Infants and Toddlers</vt:lpstr>
      <vt:lpstr>Babies Need Your Support!</vt:lpstr>
      <vt:lpstr>ZERO TO THREE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 Hanlon</dc:creator>
  <cp:lastModifiedBy>Jamie Colvard</cp:lastModifiedBy>
  <cp:revision>89</cp:revision>
  <dcterms:created xsi:type="dcterms:W3CDTF">2016-03-04T22:05:49Z</dcterms:created>
  <dcterms:modified xsi:type="dcterms:W3CDTF">2018-09-19T17:42:30Z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0x01010095380C96734AD243A1AA150296E374A9</vt:lpwstr>
  </property>
</Properties>
</file>